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Open Sans" panose="020B0606030504020204" pitchFamily="34" charset="0"/>
      <p:regular r:id="rId38"/>
    </p:embeddedFont>
    <p:embeddedFont>
      <p:font typeface="Open Sans Bold" panose="020B0806030504020204" charset="0"/>
      <p:regular r:id="rId39"/>
    </p:embeddedFont>
    <p:embeddedFont>
      <p:font typeface="Tungsten Rounded 1" panose="020B0604020202020204" charset="0"/>
      <p:regular r:id="rId40"/>
    </p:embeddedFont>
    <p:embeddedFont>
      <p:font typeface="Tungsten Rounded 2"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“Sharbot Lake is a lake in eastern Ontario, an hour and a half from Ottawa, and one hour from Kingston. The lake was named after Francis Shabot, who was an Algonquin Indigenous chief (Shabot Obaadjiwan) in the 1800s”.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activity asks students to think about future consequences of gradual climate change. With time, explore causes and consequences of climate change within freshwater bodies. Perhaps loop back in prior knowledge students may have about climate change in previous grades. Connect climate change with local and national issues, such as mining, industrialization, and pollution.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are working with a new type of water quality parameter: dissolved oxygen”.</a:t>
            </a:r>
          </a:p>
          <a:p>
            <a:endParaRPr lang="en-US"/>
          </a:p>
          <a:p>
            <a:r>
              <a:rPr lang="en-US"/>
              <a:t>If students need additional understanding of dissolved oxygen, visit our page on it here: https://waterrangers.ca/testkits/tests/dissolved-oxygen/. Highlight that as dissolved oxygen drops, life in fresh water will struggle to cope. Fish spawn will be unsuccessful, competition for resources more difficult, and in extreme cases, fish and other animals will suffocate and die.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hearing out and prompting for responses from students, have them write a few of their own answers, or their peers' answers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explain that warmer water retains less oxygen (because warmer water molecules move faster, thereby letting oxygen escape). Warmer water can also lead to algal blooms, which in turn consume more oxygen.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activity involves interpreting a scatter plot, and is more complex than previous days. Leave the scatter plot up on the slides for students to work along with.</a:t>
            </a:r>
          </a:p>
          <a:p>
            <a:endParaRPr lang="en-US"/>
          </a:p>
          <a:p>
            <a:r>
              <a:rPr lang="en-US"/>
              <a:t>Encourage students who are new to these types of graphs to mark up their page and draw lines from the y-axis, horizontally out to the point using a ruler so that they can better see the values.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is the final day of our case study on Sharbot Lake”! To wrap up these activities, students will be creating a graph of water temperatures on Sharbot Lake’s east basin, given a set of values.</a:t>
            </a:r>
          </a:p>
          <a:p>
            <a:endParaRPr lang="en-US"/>
          </a:p>
          <a:p>
            <a:r>
              <a:rPr lang="en-US"/>
              <a:t>The goal of this activity is to help build student’s comfort with creating graphs, and to help them see the process that we must go through to make data easier to interpret.</a:t>
            </a:r>
          </a:p>
          <a:p>
            <a:endParaRPr lang="en-US"/>
          </a:p>
          <a:p>
            <a:r>
              <a:rPr lang="en-US"/>
              <a:t>If time requires, or if students would work well together, partner students up with their think-pair-share partners from yesterday. If possible, work with other grades on the extension activity at the same time, perhaps in a corner of the classroom.</a:t>
            </a:r>
          </a:p>
          <a:p>
            <a:endParaRPr lang="en-US"/>
          </a:p>
          <a:p>
            <a:r>
              <a:rPr lang="en-US"/>
              <a:t>Wrap up the session by gathering handouts and having students return to their desks. Ask students some final prompts about any visible trends.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Note the trend line (which students didn't have to draw) - ask students what they see is changing over time. </a:t>
            </a:r>
          </a:p>
          <a:p>
            <a:endParaRPr lang="en-US"/>
          </a:p>
          <a:p>
            <a:r>
              <a:rPr lang="en-US"/>
              <a:t>In the short span of two years, we are seeing a large increase in water temperature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may be worthwhile asking students about why histograms are important, and what they help us see more clearly from data. </a:t>
            </a:r>
          </a:p>
          <a:p>
            <a:endParaRPr lang="en-US"/>
          </a:p>
          <a:p>
            <a:r>
              <a:rPr lang="en-US"/>
              <a:t>In this case, the histogram for dissolved oxygen from 2011-2022 helps us see the most common values taken - these are the normal values, and likely healthy values,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Make it clear that there is a real issue facing water in Canada: warming temperatures leading to drops in oxygen. Also highlight that there are things we can do to alleviate this, such as taking action to promote positive change. </a:t>
            </a:r>
          </a:p>
          <a:p>
            <a:r>
              <a:rPr lang="en-US" dirty="0"/>
              <a:t>Highlight how citizen/community science gathered by individuals can lead to change. All the activities of the series were based upon the work of citizen science. </a:t>
            </a:r>
          </a:p>
          <a:p>
            <a:endParaRPr lang="en-US" dirty="0"/>
          </a:p>
          <a:p>
            <a:r>
              <a:rPr lang="en-US" dirty="0"/>
              <a:t>Start a testing group here: https://waterrangers.ca/act/groups/</a:t>
            </a:r>
          </a:p>
          <a:p>
            <a:endParaRPr lang="en-US" dirty="0"/>
          </a:p>
          <a:p>
            <a:r>
              <a:rPr lang="en-US" dirty="0"/>
              <a:t>Visit our training page with resources for educators here: https://waterrangers.ca/act/educators/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small communities use the lake for different purposes. Today we will be talking about three of those communities”.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town of Sharbot Lake was built around an old railway, and the cottagers use water for fishing and leisure.</a:t>
            </a:r>
          </a:p>
          <a:p>
            <a:endParaRPr lang="en-US"/>
          </a:p>
          <a:p>
            <a:r>
              <a:rPr lang="en-US"/>
              <a:t>The provincial park has been around since the 1950s, hosts campers, and helps with protection and conservation of land.</a:t>
            </a:r>
          </a:p>
          <a:p>
            <a:endParaRPr lang="en-US"/>
          </a:p>
          <a:p>
            <a:r>
              <a:rPr lang="en-US"/>
              <a:t>Shabot Obaadjiwan, part of the Algonquin Nation, has been around since at least 3000 BCE. It successfully opposed a uranium mining venture in 2008.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will be using water quality data to see how Sharbot Lake has changed over time”. Show students the temperature bar graph from yesterday, again (refer to the slides for day </a:t>
            </a:r>
          </a:p>
          <a:p>
            <a:endParaRPr lang="en-US"/>
          </a:p>
          <a:p>
            <a:r>
              <a:rPr lang="en-US"/>
              <a:t>Ask class verbally:</a:t>
            </a:r>
          </a:p>
          <a:p>
            <a:r>
              <a:rPr lang="en-US"/>
              <a:t>How can we learn more details about the temperature of Sharbot Lake?</a:t>
            </a:r>
          </a:p>
          <a:p>
            <a:r>
              <a:rPr lang="en-US"/>
              <a:t>What is the time range of the data?</a:t>
            </a:r>
          </a:p>
          <a:p>
            <a:r>
              <a:rPr lang="en-US"/>
              <a:t>How many observations are there?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Table 2 contains more observations than Table 1, and Table 3 more observations than either table, so you can ask your stronger students to work on Table 2 or 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Extension: students will need to be onboarded with knowledge about outliers.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goal for students is to notice the gradual warming of the waters of Sharbot lake over the last 20 years.</a:t>
            </a:r>
          </a:p>
          <a:p>
            <a:endParaRPr lang="en-US"/>
          </a:p>
          <a:p>
            <a:r>
              <a:rPr lang="en-US"/>
              <a:t>“Let’s explore a way that we can better see change over time in the temperature of Sharbot Lake”.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activity asks students to think about future consequences of gradual climate change. With time, explore causes and consequences of climate change within freshwater bodies. Perhaps loop back in prior knowledge students may have about climate change in previous grades. Connect climate change with local and national issues, such as mining, industrialization, and pollution.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2775493" y="3388696"/>
            <a:ext cx="12737013" cy="5076684"/>
          </a:xfrm>
          <a:prstGeom prst="rect">
            <a:avLst/>
          </a:prstGeom>
          <a:solidFill>
            <a:srgbClr val="1C3653"/>
          </a:solidFill>
        </p:spPr>
      </p:sp>
      <p:pic>
        <p:nvPicPr>
          <p:cNvPr id="4" name="Picture 4"/>
          <p:cNvPicPr>
            <a:picLocks noChangeAspect="1"/>
          </p:cNvPicPr>
          <p:nvPr/>
        </p:nvPicPr>
        <p:blipFill>
          <a:blip r:embed="rId3"/>
          <a:srcRect t="4000"/>
          <a:stretch>
            <a:fillRect/>
          </a:stretch>
        </p:blipFill>
        <p:spPr>
          <a:xfrm>
            <a:off x="7407381" y="1028700"/>
            <a:ext cx="3473239" cy="3432981"/>
          </a:xfrm>
          <a:prstGeom prst="rect">
            <a:avLst/>
          </a:prstGeom>
        </p:spPr>
      </p:pic>
      <p:pic>
        <p:nvPicPr>
          <p:cNvPr id="5" name="Picture 5"/>
          <p:cNvPicPr>
            <a:picLocks noChangeAspect="1"/>
          </p:cNvPicPr>
          <p:nvPr/>
        </p:nvPicPr>
        <p:blipFill>
          <a:blip r:embed="rId4"/>
          <a:srcRect/>
          <a:stretch>
            <a:fillRect/>
          </a:stretch>
        </p:blipFill>
        <p:spPr>
          <a:xfrm>
            <a:off x="7199691" y="8583209"/>
            <a:ext cx="3888618" cy="1667245"/>
          </a:xfrm>
          <a:prstGeom prst="rect">
            <a:avLst/>
          </a:prstGeom>
        </p:spPr>
      </p:pic>
      <p:grpSp>
        <p:nvGrpSpPr>
          <p:cNvPr id="6" name="Group 6"/>
          <p:cNvGrpSpPr/>
          <p:nvPr/>
        </p:nvGrpSpPr>
        <p:grpSpPr>
          <a:xfrm>
            <a:off x="3526520" y="4064082"/>
            <a:ext cx="11234960" cy="3528838"/>
            <a:chOff x="0" y="0"/>
            <a:chExt cx="14979947" cy="4705118"/>
          </a:xfrm>
        </p:grpSpPr>
        <p:sp>
          <p:nvSpPr>
            <p:cNvPr id="7" name="TextBox 7"/>
            <p:cNvSpPr txBox="1"/>
            <p:nvPr/>
          </p:nvSpPr>
          <p:spPr>
            <a:xfrm>
              <a:off x="0" y="238125"/>
              <a:ext cx="14979947" cy="3008842"/>
            </a:xfrm>
            <a:prstGeom prst="rect">
              <a:avLst/>
            </a:prstGeom>
          </p:spPr>
          <p:txBody>
            <a:bodyPr lIns="0" tIns="0" rIns="0" bIns="0" rtlCol="0" anchor="t">
              <a:spAutoFit/>
            </a:bodyPr>
            <a:lstStyle/>
            <a:p>
              <a:pPr algn="ctr">
                <a:lnSpc>
                  <a:spcPts val="16000"/>
                </a:lnSpc>
              </a:pPr>
              <a:r>
                <a:rPr lang="en-US" sz="16000">
                  <a:solidFill>
                    <a:srgbClr val="FDFBFB"/>
                  </a:solidFill>
                  <a:latin typeface="Tungsten Rounded 1"/>
                </a:rPr>
                <a:t>Data to the Rescue: </a:t>
              </a:r>
            </a:p>
          </p:txBody>
        </p:sp>
        <p:sp>
          <p:nvSpPr>
            <p:cNvPr id="8" name="TextBox 8"/>
            <p:cNvSpPr txBox="1"/>
            <p:nvPr/>
          </p:nvSpPr>
          <p:spPr>
            <a:xfrm>
              <a:off x="0" y="3269806"/>
              <a:ext cx="14979947" cy="1435312"/>
            </a:xfrm>
            <a:prstGeom prst="rect">
              <a:avLst/>
            </a:prstGeom>
          </p:spPr>
          <p:txBody>
            <a:bodyPr lIns="0" tIns="0" rIns="0" bIns="0" rtlCol="0" anchor="t">
              <a:spAutoFit/>
            </a:bodyPr>
            <a:lstStyle/>
            <a:p>
              <a:pPr algn="ctr">
                <a:lnSpc>
                  <a:spcPts val="7600"/>
                </a:lnSpc>
              </a:pPr>
              <a:r>
                <a:rPr lang="en-US" sz="7600">
                  <a:solidFill>
                    <a:srgbClr val="FDFBFB"/>
                  </a:solidFill>
                  <a:latin typeface="Tungsten Rounded 2"/>
                </a:rPr>
                <a:t>Visualizing water quality in your community!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70974" y="195614"/>
            <a:ext cx="1841863" cy="1896384"/>
          </a:xfrm>
          <a:prstGeom prst="rect">
            <a:avLst/>
          </a:prstGeom>
        </p:spPr>
      </p:pic>
      <p:grpSp>
        <p:nvGrpSpPr>
          <p:cNvPr id="4" name="Group 4"/>
          <p:cNvGrpSpPr/>
          <p:nvPr/>
        </p:nvGrpSpPr>
        <p:grpSpPr>
          <a:xfrm>
            <a:off x="11362225" y="1818194"/>
            <a:ext cx="6650611" cy="665061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3653"/>
            </a:solidFill>
          </p:spPr>
        </p:sp>
      </p:grpSp>
      <p:grpSp>
        <p:nvGrpSpPr>
          <p:cNvPr id="6" name="Group 6"/>
          <p:cNvGrpSpPr/>
          <p:nvPr/>
        </p:nvGrpSpPr>
        <p:grpSpPr>
          <a:xfrm>
            <a:off x="12747194" y="2330696"/>
            <a:ext cx="3880675" cy="5124544"/>
            <a:chOff x="0" y="0"/>
            <a:chExt cx="5174233" cy="6832725"/>
          </a:xfrm>
        </p:grpSpPr>
        <p:sp>
          <p:nvSpPr>
            <p:cNvPr id="7" name="TextBox 7"/>
            <p:cNvSpPr txBox="1"/>
            <p:nvPr/>
          </p:nvSpPr>
          <p:spPr>
            <a:xfrm>
              <a:off x="0" y="2970280"/>
              <a:ext cx="5174233" cy="3862445"/>
            </a:xfrm>
            <a:prstGeom prst="rect">
              <a:avLst/>
            </a:prstGeom>
          </p:spPr>
          <p:txBody>
            <a:bodyPr lIns="0" tIns="0" rIns="0" bIns="0" rtlCol="0" anchor="t">
              <a:spAutoFit/>
            </a:bodyPr>
            <a:lstStyle/>
            <a:p>
              <a:pPr algn="ctr">
                <a:lnSpc>
                  <a:spcPts val="5579"/>
                </a:lnSpc>
              </a:pPr>
              <a:r>
                <a:rPr lang="en-US" sz="5579">
                  <a:solidFill>
                    <a:srgbClr val="FDFBFB"/>
                  </a:solidFill>
                  <a:latin typeface="Tungsten Rounded 2"/>
                </a:rPr>
                <a:t>How can we describe data by using statistics like mean and range?</a:t>
              </a:r>
            </a:p>
          </p:txBody>
        </p:sp>
        <p:sp>
          <p:nvSpPr>
            <p:cNvPr id="8" name="TextBox 8"/>
            <p:cNvSpPr txBox="1"/>
            <p:nvPr/>
          </p:nvSpPr>
          <p:spPr>
            <a:xfrm>
              <a:off x="0" y="66675"/>
              <a:ext cx="5174233" cy="2670113"/>
            </a:xfrm>
            <a:prstGeom prst="rect">
              <a:avLst/>
            </a:prstGeom>
          </p:spPr>
          <p:txBody>
            <a:bodyPr lIns="0" tIns="0" rIns="0" bIns="0" rtlCol="0" anchor="t">
              <a:spAutoFit/>
            </a:bodyPr>
            <a:lstStyle/>
            <a:p>
              <a:pPr algn="ctr">
                <a:lnSpc>
                  <a:spcPts val="14842"/>
                </a:lnSpc>
              </a:pPr>
              <a:r>
                <a:rPr lang="en-US" sz="13492">
                  <a:solidFill>
                    <a:srgbClr val="FDFBFB"/>
                  </a:solidFill>
                  <a:latin typeface="Tungsten Rounded 1"/>
                </a:rPr>
                <a:t>Part 2</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936" t="2688" r="1484" b="4199"/>
          <a:stretch>
            <a:fillRect/>
          </a:stretch>
        </p:blipFill>
        <p:spPr>
          <a:xfrm>
            <a:off x="4835868" y="186089"/>
            <a:ext cx="11987247" cy="7409451"/>
          </a:xfrm>
          <a:prstGeom prst="rect">
            <a:avLst/>
          </a:prstGeom>
        </p:spPr>
      </p:pic>
      <p:sp>
        <p:nvSpPr>
          <p:cNvPr id="3" name="TextBox 3"/>
          <p:cNvSpPr txBox="1"/>
          <p:nvPr/>
        </p:nvSpPr>
        <p:spPr>
          <a:xfrm>
            <a:off x="4595483" y="7565517"/>
            <a:ext cx="14769656" cy="2721483"/>
          </a:xfrm>
          <a:prstGeom prst="rect">
            <a:avLst/>
          </a:prstGeom>
        </p:spPr>
        <p:txBody>
          <a:bodyPr lIns="0" tIns="0" rIns="0" bIns="0" rtlCol="0" anchor="t">
            <a:spAutoFit/>
          </a:bodyPr>
          <a:lstStyle/>
          <a:p>
            <a:pPr marL="604519" lvl="1" indent="-302260">
              <a:lnSpc>
                <a:spcPts val="5711"/>
              </a:lnSpc>
              <a:buFont typeface="Arial"/>
              <a:buChar char="•"/>
            </a:pPr>
            <a:r>
              <a:rPr lang="en-US" sz="2799">
                <a:solidFill>
                  <a:srgbClr val="242424"/>
                </a:solidFill>
                <a:latin typeface="Open Sans"/>
              </a:rPr>
              <a:t>How can we learn more about the temperature of Sharbot Lake?</a:t>
            </a:r>
          </a:p>
          <a:p>
            <a:pPr marL="604519" lvl="1" indent="-302260">
              <a:lnSpc>
                <a:spcPts val="5711"/>
              </a:lnSpc>
              <a:buFont typeface="Arial"/>
              <a:buChar char="•"/>
            </a:pPr>
            <a:r>
              <a:rPr lang="en-US" sz="2799">
                <a:solidFill>
                  <a:srgbClr val="242424"/>
                </a:solidFill>
                <a:latin typeface="Open Sans"/>
              </a:rPr>
              <a:t>What is the time range of the data?</a:t>
            </a:r>
          </a:p>
          <a:p>
            <a:pPr marL="604519" lvl="1" indent="-302260">
              <a:lnSpc>
                <a:spcPts val="5711"/>
              </a:lnSpc>
              <a:buFont typeface="Arial"/>
              <a:buChar char="•"/>
            </a:pPr>
            <a:r>
              <a:rPr lang="en-US" sz="2799">
                <a:solidFill>
                  <a:srgbClr val="242424"/>
                </a:solidFill>
                <a:latin typeface="Open Sans"/>
              </a:rPr>
              <a:t>How many observations are there? </a:t>
            </a:r>
          </a:p>
          <a:p>
            <a:pPr>
              <a:lnSpc>
                <a:spcPts val="4199"/>
              </a:lnSpc>
            </a:pPr>
            <a:endParaRPr lang="en-US" sz="2799">
              <a:solidFill>
                <a:srgbClr val="242424"/>
              </a:solidFill>
              <a:latin typeface="Open Sans"/>
            </a:endParaRPr>
          </a:p>
        </p:txBody>
      </p:sp>
      <p:sp>
        <p:nvSpPr>
          <p:cNvPr id="4" name="TextBox 4"/>
          <p:cNvSpPr txBox="1"/>
          <p:nvPr/>
        </p:nvSpPr>
        <p:spPr>
          <a:xfrm>
            <a:off x="772748" y="846183"/>
            <a:ext cx="3822735" cy="29652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2: Describing data with statistics</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11841" y="1894840"/>
            <a:ext cx="7247459" cy="5582285"/>
          </a:xfrm>
          <a:prstGeom prst="rect">
            <a:avLst/>
          </a:prstGeom>
        </p:spPr>
        <p:txBody>
          <a:bodyPr lIns="0" tIns="0" rIns="0" bIns="0" rtlCol="0" anchor="t">
            <a:spAutoFit/>
          </a:bodyPr>
          <a:lstStyle/>
          <a:p>
            <a:pPr>
              <a:lnSpc>
                <a:spcPts val="4479"/>
              </a:lnSpc>
            </a:pPr>
            <a:r>
              <a:rPr lang="en-US" sz="2799">
                <a:solidFill>
                  <a:srgbClr val="242424"/>
                </a:solidFill>
                <a:latin typeface="Open Sans Bold"/>
              </a:rPr>
              <a:t>Grades 6-8: </a:t>
            </a:r>
            <a:r>
              <a:rPr lang="en-US" sz="2799">
                <a:solidFill>
                  <a:srgbClr val="242424"/>
                </a:solidFill>
                <a:latin typeface="Open Sans"/>
              </a:rPr>
              <a:t>Looking at the tables on the next slide, calculate:</a:t>
            </a:r>
          </a:p>
          <a:p>
            <a:pPr>
              <a:lnSpc>
                <a:spcPts val="4479"/>
              </a:lnSpc>
            </a:pPr>
            <a:endParaRPr lang="en-US" sz="2799">
              <a:solidFill>
                <a:srgbClr val="242424"/>
              </a:solidFill>
              <a:latin typeface="Open Sans"/>
            </a:endParaRPr>
          </a:p>
          <a:p>
            <a:pPr marL="604519" lvl="1" indent="-302260">
              <a:lnSpc>
                <a:spcPts val="4479"/>
              </a:lnSpc>
              <a:buFont typeface="Arial"/>
              <a:buChar char="•"/>
            </a:pPr>
            <a:r>
              <a:rPr lang="en-US" sz="2799">
                <a:solidFill>
                  <a:srgbClr val="242424"/>
                </a:solidFill>
                <a:latin typeface="Open Sans"/>
              </a:rPr>
              <a:t>(GROUP 1) The RANGE of the data from 2001 to 2011.</a:t>
            </a:r>
          </a:p>
          <a:p>
            <a:pPr marL="604519" lvl="1" indent="-302260">
              <a:lnSpc>
                <a:spcPts val="4479"/>
              </a:lnSpc>
              <a:buFont typeface="Arial"/>
              <a:buChar char="•"/>
            </a:pPr>
            <a:r>
              <a:rPr lang="en-US" sz="2799">
                <a:solidFill>
                  <a:srgbClr val="242424"/>
                </a:solidFill>
                <a:latin typeface="Open Sans"/>
              </a:rPr>
              <a:t>(GROUP 2) The RANGE of the data from 2017 to 2018.</a:t>
            </a:r>
          </a:p>
          <a:p>
            <a:pPr marL="604519" lvl="1" indent="-302260">
              <a:lnSpc>
                <a:spcPts val="4479"/>
              </a:lnSpc>
              <a:buFont typeface="Arial"/>
              <a:buChar char="•"/>
            </a:pPr>
            <a:r>
              <a:rPr lang="en-US" sz="2799">
                <a:solidFill>
                  <a:srgbClr val="242424"/>
                </a:solidFill>
                <a:latin typeface="Open Sans"/>
              </a:rPr>
              <a:t>(GROUP 3) The RANGE of the data from 2019 to 2022. </a:t>
            </a:r>
          </a:p>
          <a:p>
            <a:pPr>
              <a:lnSpc>
                <a:spcPts val="4479"/>
              </a:lnSpc>
            </a:pPr>
            <a:endParaRPr lang="en-US" sz="2799">
              <a:solidFill>
                <a:srgbClr val="242424"/>
              </a:solidFill>
              <a:latin typeface="Open Sans"/>
            </a:endParaRPr>
          </a:p>
        </p:txBody>
      </p:sp>
      <p:sp>
        <p:nvSpPr>
          <p:cNvPr id="3" name="TextBox 3"/>
          <p:cNvSpPr txBox="1"/>
          <p:nvPr/>
        </p:nvSpPr>
        <p:spPr>
          <a:xfrm>
            <a:off x="1371676" y="1894840"/>
            <a:ext cx="7293459" cy="7268210"/>
          </a:xfrm>
          <a:prstGeom prst="rect">
            <a:avLst/>
          </a:prstGeom>
        </p:spPr>
        <p:txBody>
          <a:bodyPr lIns="0" tIns="0" rIns="0" bIns="0" rtlCol="0" anchor="t">
            <a:spAutoFit/>
          </a:bodyPr>
          <a:lstStyle/>
          <a:p>
            <a:pPr>
              <a:lnSpc>
                <a:spcPts val="4479"/>
              </a:lnSpc>
            </a:pPr>
            <a:r>
              <a:rPr lang="en-US" sz="2799">
                <a:solidFill>
                  <a:srgbClr val="242424"/>
                </a:solidFill>
                <a:latin typeface="Open Sans Bold"/>
              </a:rPr>
              <a:t>Grades 4-6:</a:t>
            </a:r>
            <a:r>
              <a:rPr lang="en-US" sz="2799">
                <a:solidFill>
                  <a:srgbClr val="242424"/>
                </a:solidFill>
                <a:latin typeface="Open Sans"/>
              </a:rPr>
              <a:t> Looking at the tables on the next slide, calculate :</a:t>
            </a:r>
          </a:p>
          <a:p>
            <a:pPr>
              <a:lnSpc>
                <a:spcPts val="4479"/>
              </a:lnSpc>
            </a:pPr>
            <a:endParaRPr lang="en-US" sz="2799">
              <a:solidFill>
                <a:srgbClr val="242424"/>
              </a:solidFill>
              <a:latin typeface="Open Sans"/>
            </a:endParaRPr>
          </a:p>
          <a:p>
            <a:pPr marL="604519" lvl="1" indent="-302260">
              <a:lnSpc>
                <a:spcPts val="4479"/>
              </a:lnSpc>
              <a:buFont typeface="Arial"/>
              <a:buChar char="•"/>
            </a:pPr>
            <a:r>
              <a:rPr lang="en-US" sz="2799">
                <a:solidFill>
                  <a:srgbClr val="242424"/>
                </a:solidFill>
                <a:latin typeface="Open Sans"/>
              </a:rPr>
              <a:t>(GROUP 1) The MEAN of the data from 2001 to 2011.</a:t>
            </a:r>
          </a:p>
          <a:p>
            <a:pPr marL="604519" lvl="1" indent="-302260">
              <a:lnSpc>
                <a:spcPts val="4479"/>
              </a:lnSpc>
              <a:buFont typeface="Arial"/>
              <a:buChar char="•"/>
            </a:pPr>
            <a:r>
              <a:rPr lang="en-US" sz="2799">
                <a:solidFill>
                  <a:srgbClr val="242424"/>
                </a:solidFill>
                <a:latin typeface="Open Sans"/>
              </a:rPr>
              <a:t>(GROUP 2) The MEAN of the data from 2017 to 2018.</a:t>
            </a:r>
          </a:p>
          <a:p>
            <a:pPr marL="604519" lvl="1" indent="-302260">
              <a:lnSpc>
                <a:spcPts val="4479"/>
              </a:lnSpc>
              <a:buFont typeface="Arial"/>
              <a:buChar char="•"/>
            </a:pPr>
            <a:r>
              <a:rPr lang="en-US" sz="2799">
                <a:solidFill>
                  <a:srgbClr val="242424"/>
                </a:solidFill>
                <a:latin typeface="Open Sans"/>
              </a:rPr>
              <a:t>(GROUP 3) The MEAN of the data from 2019 to 2022.</a:t>
            </a:r>
          </a:p>
          <a:p>
            <a:pPr>
              <a:lnSpc>
                <a:spcPts val="4479"/>
              </a:lnSpc>
            </a:pPr>
            <a:endParaRPr lang="en-US" sz="2799">
              <a:solidFill>
                <a:srgbClr val="242424"/>
              </a:solidFill>
              <a:latin typeface="Open Sans"/>
            </a:endParaRPr>
          </a:p>
          <a:p>
            <a:pPr>
              <a:lnSpc>
                <a:spcPts val="4479"/>
              </a:lnSpc>
            </a:pPr>
            <a:r>
              <a:rPr lang="en-US" sz="2799">
                <a:solidFill>
                  <a:srgbClr val="242424"/>
                </a:solidFill>
                <a:latin typeface="Open Sans"/>
              </a:rPr>
              <a:t> (To simplify calculations, you can round table values to the nearest whole number.)</a:t>
            </a:r>
          </a:p>
          <a:p>
            <a:pPr>
              <a:lnSpc>
                <a:spcPts val="4479"/>
              </a:lnSpc>
            </a:pPr>
            <a:endParaRPr lang="en-US" sz="2799">
              <a:solidFill>
                <a:srgbClr val="242424"/>
              </a:solidFill>
              <a:latin typeface="Open Sans"/>
            </a:endParaRPr>
          </a:p>
        </p:txBody>
      </p:sp>
      <p:sp>
        <p:nvSpPr>
          <p:cNvPr id="4" name="TextBox 4"/>
          <p:cNvSpPr txBox="1"/>
          <p:nvPr/>
        </p:nvSpPr>
        <p:spPr>
          <a:xfrm>
            <a:off x="1028700" y="651760"/>
            <a:ext cx="9321530" cy="1022191"/>
          </a:xfrm>
          <a:prstGeom prst="rect">
            <a:avLst/>
          </a:prstGeom>
        </p:spPr>
        <p:txBody>
          <a:bodyPr lIns="0" tIns="0" rIns="0" bIns="0" rtlCol="0" anchor="t">
            <a:spAutoFit/>
          </a:bodyPr>
          <a:lstStyle/>
          <a:p>
            <a:pPr algn="ctr">
              <a:lnSpc>
                <a:spcPts val="7686"/>
              </a:lnSpc>
            </a:pPr>
            <a:r>
              <a:rPr lang="en-US" sz="6987">
                <a:solidFill>
                  <a:srgbClr val="1C3653"/>
                </a:solidFill>
                <a:latin typeface="Tungsten Rounded 1"/>
              </a:rPr>
              <a:t>Part 2: Describing data with statistics</a:t>
            </a:r>
          </a:p>
        </p:txBody>
      </p:sp>
      <p:pic>
        <p:nvPicPr>
          <p:cNvPr id="5" name="Picture 5"/>
          <p:cNvPicPr>
            <a:picLocks noChangeAspect="1"/>
          </p:cNvPicPr>
          <p:nvPr/>
        </p:nvPicPr>
        <p:blipFill>
          <a:blip r:embed="rId3"/>
          <a:srcRect/>
          <a:stretch>
            <a:fillRect/>
          </a:stretch>
        </p:blipFill>
        <p:spPr>
          <a:xfrm>
            <a:off x="16823115" y="195614"/>
            <a:ext cx="1189722" cy="122493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30131" y="1992069"/>
          <a:ext cx="4250252" cy="7244275"/>
        </p:xfrm>
        <a:graphic>
          <a:graphicData uri="http://schemas.openxmlformats.org/drawingml/2006/table">
            <a:tbl>
              <a:tblPr/>
              <a:tblGrid>
                <a:gridCol w="2471576">
                  <a:extLst>
                    <a:ext uri="{9D8B030D-6E8A-4147-A177-3AD203B41FA5}">
                      <a16:colId xmlns:a16="http://schemas.microsoft.com/office/drawing/2014/main" val="20000"/>
                    </a:ext>
                  </a:extLst>
                </a:gridCol>
                <a:gridCol w="1778677">
                  <a:extLst>
                    <a:ext uri="{9D8B030D-6E8A-4147-A177-3AD203B41FA5}">
                      <a16:colId xmlns:a16="http://schemas.microsoft.com/office/drawing/2014/main" val="20001"/>
                    </a:ext>
                  </a:extLst>
                </a:gridCol>
              </a:tblGrid>
              <a:tr h="439305">
                <a:tc>
                  <a:txBody>
                    <a:bodyPr/>
                    <a:lstStyle/>
                    <a:p>
                      <a:pPr algn="l">
                        <a:defRPr/>
                      </a:pPr>
                      <a:r>
                        <a:rPr lang="en-US" sz="2399">
                          <a:solidFill>
                            <a:srgbClr val="000000"/>
                          </a:solidFill>
                          <a:latin typeface="Tungsten Rounded 1"/>
                        </a:rPr>
                        <a:t>Observation date</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Tungsten Rounded 1"/>
                        </a:rPr>
                        <a:t>Water temp.</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96606">
                <a:tc>
                  <a:txBody>
                    <a:bodyPr/>
                    <a:lstStyle/>
                    <a:p>
                      <a:pPr algn="l">
                        <a:defRPr/>
                      </a:pPr>
                      <a:r>
                        <a:rPr lang="en-US" sz="2399">
                          <a:solidFill>
                            <a:srgbClr val="000000"/>
                          </a:solidFill>
                          <a:latin typeface="Open Sans"/>
                        </a:rPr>
                        <a:t>5/10/2001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16.2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5319">
                <a:tc>
                  <a:txBody>
                    <a:bodyPr/>
                    <a:lstStyle/>
                    <a:p>
                      <a:pPr algn="l">
                        <a:defRPr/>
                      </a:pPr>
                      <a:r>
                        <a:rPr lang="en-US" sz="2399">
                          <a:solidFill>
                            <a:srgbClr val="000000"/>
                          </a:solidFill>
                          <a:latin typeface="Open Sans"/>
                        </a:rPr>
                        <a:t>5/17/2001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16.7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5319">
                <a:tc>
                  <a:txBody>
                    <a:bodyPr/>
                    <a:lstStyle/>
                    <a:p>
                      <a:pPr algn="l">
                        <a:defRPr/>
                      </a:pPr>
                      <a:r>
                        <a:rPr lang="en-US" sz="2399">
                          <a:solidFill>
                            <a:srgbClr val="000000"/>
                          </a:solidFill>
                          <a:latin typeface="Open Sans"/>
                        </a:rPr>
                        <a:t>5/29/2001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17.0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9858">
                <a:tc>
                  <a:txBody>
                    <a:bodyPr/>
                    <a:lstStyle/>
                    <a:p>
                      <a:pPr algn="l">
                        <a:defRPr/>
                      </a:pPr>
                      <a:r>
                        <a:rPr lang="en-US" sz="2399">
                          <a:solidFill>
                            <a:srgbClr val="000000"/>
                          </a:solidFill>
                          <a:latin typeface="Open Sans"/>
                        </a:rPr>
                        <a:t>8/22/2001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22.9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5319">
                <a:tc>
                  <a:txBody>
                    <a:bodyPr/>
                    <a:lstStyle/>
                    <a:p>
                      <a:pPr algn="l">
                        <a:defRPr/>
                      </a:pPr>
                      <a:r>
                        <a:rPr lang="en-US" sz="2399">
                          <a:solidFill>
                            <a:srgbClr val="000000"/>
                          </a:solidFill>
                          <a:latin typeface="Open Sans"/>
                        </a:rPr>
                        <a:t>9/12/2001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21.0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5319">
                <a:tc>
                  <a:txBody>
                    <a:bodyPr/>
                    <a:lstStyle/>
                    <a:p>
                      <a:pPr algn="l">
                        <a:defRPr/>
                      </a:pPr>
                      <a:r>
                        <a:rPr lang="en-US" sz="2399">
                          <a:solidFill>
                            <a:srgbClr val="000000"/>
                          </a:solidFill>
                          <a:latin typeface="Open Sans"/>
                        </a:rPr>
                        <a:t>6/1/2006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21.1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15319">
                <a:tc>
                  <a:txBody>
                    <a:bodyPr/>
                    <a:lstStyle/>
                    <a:p>
                      <a:pPr algn="l">
                        <a:defRPr/>
                      </a:pPr>
                      <a:r>
                        <a:rPr lang="en-US" sz="2399">
                          <a:solidFill>
                            <a:srgbClr val="000000"/>
                          </a:solidFill>
                          <a:latin typeface="Open Sans"/>
                        </a:rPr>
                        <a:t>6/5/2006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21.8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15319">
                <a:tc>
                  <a:txBody>
                    <a:bodyPr/>
                    <a:lstStyle/>
                    <a:p>
                      <a:pPr algn="l">
                        <a:defRPr/>
                      </a:pPr>
                      <a:r>
                        <a:rPr lang="en-US" sz="2399">
                          <a:solidFill>
                            <a:srgbClr val="000000"/>
                          </a:solidFill>
                          <a:latin typeface="Open Sans"/>
                        </a:rPr>
                        <a:t>8/25/2006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15319">
                <a:tc>
                  <a:txBody>
                    <a:bodyPr/>
                    <a:lstStyle/>
                    <a:p>
                      <a:pPr algn="l">
                        <a:defRPr/>
                      </a:pPr>
                      <a:r>
                        <a:rPr lang="en-US" sz="2399">
                          <a:solidFill>
                            <a:srgbClr val="000000"/>
                          </a:solidFill>
                          <a:latin typeface="Open Sans"/>
                        </a:rPr>
                        <a:t>9/22/2006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17.1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15319">
                <a:tc>
                  <a:txBody>
                    <a:bodyPr/>
                    <a:lstStyle/>
                    <a:p>
                      <a:pPr algn="l">
                        <a:defRPr/>
                      </a:pPr>
                      <a:r>
                        <a:rPr lang="en-US" sz="2399">
                          <a:solidFill>
                            <a:srgbClr val="000000"/>
                          </a:solidFill>
                          <a:latin typeface="Open Sans"/>
                        </a:rPr>
                        <a:t>10/27/2006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9.1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15319">
                <a:tc>
                  <a:txBody>
                    <a:bodyPr/>
                    <a:lstStyle/>
                    <a:p>
                      <a:pPr algn="l">
                        <a:defRPr/>
                      </a:pPr>
                      <a:r>
                        <a:rPr lang="en-US" sz="2399">
                          <a:solidFill>
                            <a:srgbClr val="000000"/>
                          </a:solidFill>
                          <a:latin typeface="Open Sans"/>
                        </a:rPr>
                        <a:t>5/31/2011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21.8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515319">
                <a:tc>
                  <a:txBody>
                    <a:bodyPr/>
                    <a:lstStyle/>
                    <a:p>
                      <a:pPr algn="l">
                        <a:defRPr/>
                      </a:pPr>
                      <a:r>
                        <a:rPr lang="en-US" sz="2399">
                          <a:solidFill>
                            <a:srgbClr val="000000"/>
                          </a:solidFill>
                          <a:latin typeface="Open Sans"/>
                        </a:rPr>
                        <a:t>8/4/2011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24.5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15319">
                <a:tc>
                  <a:txBody>
                    <a:bodyPr/>
                    <a:lstStyle/>
                    <a:p>
                      <a:pPr algn="l">
                        <a:defRPr/>
                      </a:pPr>
                      <a:r>
                        <a:rPr lang="en-US" sz="2399">
                          <a:solidFill>
                            <a:srgbClr val="000000"/>
                          </a:solidFill>
                          <a:latin typeface="Open Sans"/>
                        </a:rPr>
                        <a:t>9/2/2011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399">
                          <a:solidFill>
                            <a:srgbClr val="000000"/>
                          </a:solidFill>
                          <a:latin typeface="Open Sans"/>
                        </a:rPr>
                        <a:t>21.9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graphicFrame>
        <p:nvGraphicFramePr>
          <p:cNvPr id="3" name="Table 3"/>
          <p:cNvGraphicFramePr>
            <a:graphicFrameLocks noGrp="1"/>
          </p:cNvGraphicFramePr>
          <p:nvPr/>
        </p:nvGraphicFramePr>
        <p:xfrm>
          <a:off x="5568179" y="2001577"/>
          <a:ext cx="4315818" cy="7896225"/>
        </p:xfrm>
        <a:graphic>
          <a:graphicData uri="http://schemas.openxmlformats.org/drawingml/2006/table">
            <a:tbl>
              <a:tblPr/>
              <a:tblGrid>
                <a:gridCol w="2101392">
                  <a:extLst>
                    <a:ext uri="{9D8B030D-6E8A-4147-A177-3AD203B41FA5}">
                      <a16:colId xmlns:a16="http://schemas.microsoft.com/office/drawing/2014/main" val="20000"/>
                    </a:ext>
                  </a:extLst>
                </a:gridCol>
                <a:gridCol w="2080766">
                  <a:extLst>
                    <a:ext uri="{9D8B030D-6E8A-4147-A177-3AD203B41FA5}">
                      <a16:colId xmlns:a16="http://schemas.microsoft.com/office/drawing/2014/main" val="20001"/>
                    </a:ext>
                  </a:extLst>
                </a:gridCol>
              </a:tblGrid>
              <a:tr h="448758">
                <a:tc>
                  <a:txBody>
                    <a:bodyPr/>
                    <a:lstStyle/>
                    <a:p>
                      <a:pPr algn="l">
                        <a:defRPr/>
                      </a:pPr>
                      <a:r>
                        <a:rPr lang="en-US" sz="2400">
                          <a:solidFill>
                            <a:srgbClr val="000000"/>
                          </a:solidFill>
                          <a:latin typeface="Tungsten Rounded 1"/>
                        </a:rPr>
                        <a:t>Observation date</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Tungsten Rounded 1"/>
                        </a:rPr>
                        <a:t>Water temp.</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96498">
                <a:tc>
                  <a:txBody>
                    <a:bodyPr/>
                    <a:lstStyle/>
                    <a:p>
                      <a:pPr algn="l">
                        <a:defRPr/>
                      </a:pPr>
                      <a:r>
                        <a:rPr lang="en-US" sz="2400">
                          <a:solidFill>
                            <a:srgbClr val="000000"/>
                          </a:solidFill>
                          <a:latin typeface="Open Sans"/>
                        </a:rPr>
                        <a:t>4/28/2017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6.8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6498">
                <a:tc>
                  <a:txBody>
                    <a:bodyPr/>
                    <a:lstStyle/>
                    <a:p>
                      <a:pPr algn="l">
                        <a:defRPr/>
                      </a:pPr>
                      <a:r>
                        <a:rPr lang="en-US" sz="2400">
                          <a:solidFill>
                            <a:srgbClr val="000000"/>
                          </a:solidFill>
                          <a:latin typeface="Open Sans"/>
                        </a:rPr>
                        <a:t>5/10/2017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8.9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6498">
                <a:tc>
                  <a:txBody>
                    <a:bodyPr/>
                    <a:lstStyle/>
                    <a:p>
                      <a:pPr algn="l">
                        <a:defRPr/>
                      </a:pPr>
                      <a:r>
                        <a:rPr lang="en-US" sz="2400">
                          <a:solidFill>
                            <a:srgbClr val="000000"/>
                          </a:solidFill>
                          <a:latin typeface="Open Sans"/>
                        </a:rPr>
                        <a:t>5/22/2017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14.5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6498">
                <a:tc>
                  <a:txBody>
                    <a:bodyPr/>
                    <a:lstStyle/>
                    <a:p>
                      <a:pPr algn="l">
                        <a:defRPr/>
                      </a:pPr>
                      <a:r>
                        <a:rPr lang="en-US" sz="2400">
                          <a:solidFill>
                            <a:srgbClr val="000000"/>
                          </a:solidFill>
                          <a:latin typeface="Open Sans"/>
                        </a:rPr>
                        <a:t>6/28/2017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20.6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6498">
                <a:tc>
                  <a:txBody>
                    <a:bodyPr/>
                    <a:lstStyle/>
                    <a:p>
                      <a:pPr algn="l">
                        <a:defRPr/>
                      </a:pPr>
                      <a:r>
                        <a:rPr lang="en-US" sz="2400">
                          <a:solidFill>
                            <a:srgbClr val="000000"/>
                          </a:solidFill>
                          <a:latin typeface="Open Sans"/>
                        </a:rPr>
                        <a:t>7/19/2017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24.1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6498">
                <a:tc>
                  <a:txBody>
                    <a:bodyPr/>
                    <a:lstStyle/>
                    <a:p>
                      <a:pPr algn="l">
                        <a:defRPr/>
                      </a:pPr>
                      <a:r>
                        <a:rPr lang="en-US" sz="2400">
                          <a:solidFill>
                            <a:srgbClr val="000000"/>
                          </a:solidFill>
                          <a:latin typeface="Open Sans"/>
                        </a:rPr>
                        <a:t>7/25/2017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21.3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96498">
                <a:tc>
                  <a:txBody>
                    <a:bodyPr/>
                    <a:lstStyle/>
                    <a:p>
                      <a:pPr algn="l">
                        <a:defRPr/>
                      </a:pPr>
                      <a:r>
                        <a:rPr lang="en-US" sz="2400">
                          <a:solidFill>
                            <a:srgbClr val="000000"/>
                          </a:solidFill>
                          <a:latin typeface="Open Sans"/>
                        </a:rPr>
                        <a:t>8/17/2017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23.2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96498">
                <a:tc>
                  <a:txBody>
                    <a:bodyPr/>
                    <a:lstStyle/>
                    <a:p>
                      <a:pPr algn="l">
                        <a:defRPr/>
                      </a:pPr>
                      <a:r>
                        <a:rPr lang="en-US" sz="2400">
                          <a:solidFill>
                            <a:srgbClr val="000000"/>
                          </a:solidFill>
                          <a:latin typeface="Open Sans"/>
                        </a:rPr>
                        <a:t>9/17/2017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6498">
                <a:tc>
                  <a:txBody>
                    <a:bodyPr/>
                    <a:lstStyle/>
                    <a:p>
                      <a:pPr algn="l">
                        <a:defRPr/>
                      </a:pPr>
                      <a:r>
                        <a:rPr lang="en-US" sz="2400">
                          <a:solidFill>
                            <a:srgbClr val="000000"/>
                          </a:solidFill>
                          <a:latin typeface="Open Sans"/>
                        </a:rPr>
                        <a:t>9/20/2017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22.4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96498">
                <a:tc>
                  <a:txBody>
                    <a:bodyPr/>
                    <a:lstStyle/>
                    <a:p>
                      <a:pPr algn="l">
                        <a:defRPr/>
                      </a:pPr>
                      <a:r>
                        <a:rPr lang="en-US" sz="2400">
                          <a:solidFill>
                            <a:srgbClr val="000000"/>
                          </a:solidFill>
                          <a:latin typeface="Open Sans"/>
                        </a:rPr>
                        <a:t>10/7/2017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17.9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96498">
                <a:tc>
                  <a:txBody>
                    <a:bodyPr/>
                    <a:lstStyle/>
                    <a:p>
                      <a:pPr algn="l">
                        <a:defRPr/>
                      </a:pPr>
                      <a:r>
                        <a:rPr lang="en-US" sz="2400">
                          <a:solidFill>
                            <a:srgbClr val="000000"/>
                          </a:solidFill>
                          <a:latin typeface="Open Sans"/>
                        </a:rPr>
                        <a:t>5/23/2018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17.0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96498">
                <a:tc>
                  <a:txBody>
                    <a:bodyPr/>
                    <a:lstStyle/>
                    <a:p>
                      <a:pPr algn="l">
                        <a:defRPr/>
                      </a:pPr>
                      <a:r>
                        <a:rPr lang="en-US" sz="2400">
                          <a:solidFill>
                            <a:srgbClr val="000000"/>
                          </a:solidFill>
                          <a:latin typeface="Open Sans"/>
                        </a:rPr>
                        <a:t>6/22/2018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96498">
                <a:tc>
                  <a:txBody>
                    <a:bodyPr/>
                    <a:lstStyle/>
                    <a:p>
                      <a:pPr algn="l">
                        <a:defRPr/>
                      </a:pPr>
                      <a:r>
                        <a:rPr lang="en-US" sz="2400">
                          <a:solidFill>
                            <a:srgbClr val="000000"/>
                          </a:solidFill>
                          <a:latin typeface="Open Sans"/>
                        </a:rPr>
                        <a:t>7/27/2018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25.0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96498">
                <a:tc>
                  <a:txBody>
                    <a:bodyPr/>
                    <a:lstStyle/>
                    <a:p>
                      <a:pPr algn="l">
                        <a:defRPr/>
                      </a:pPr>
                      <a:r>
                        <a:rPr lang="en-US" sz="2400">
                          <a:solidFill>
                            <a:srgbClr val="000000"/>
                          </a:solidFill>
                          <a:latin typeface="Open Sans"/>
                        </a:rPr>
                        <a:t>8/19/2018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24.6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96498">
                <a:tc>
                  <a:txBody>
                    <a:bodyPr/>
                    <a:lstStyle/>
                    <a:p>
                      <a:pPr algn="l">
                        <a:defRPr/>
                      </a:pPr>
                      <a:r>
                        <a:rPr lang="en-US" sz="2400">
                          <a:solidFill>
                            <a:srgbClr val="000000"/>
                          </a:solidFill>
                          <a:latin typeface="Open Sans"/>
                        </a:rPr>
                        <a:t>9/27/2018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18.1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graphicFrame>
        <p:nvGraphicFramePr>
          <p:cNvPr id="4" name="Table 4"/>
          <p:cNvGraphicFramePr>
            <a:graphicFrameLocks noGrp="1"/>
          </p:cNvGraphicFramePr>
          <p:nvPr/>
        </p:nvGraphicFramePr>
        <p:xfrm>
          <a:off x="10569797" y="1239577"/>
          <a:ext cx="5531600" cy="8658225"/>
        </p:xfrm>
        <a:graphic>
          <a:graphicData uri="http://schemas.openxmlformats.org/drawingml/2006/table">
            <a:tbl>
              <a:tblPr/>
              <a:tblGrid>
                <a:gridCol w="2783821">
                  <a:extLst>
                    <a:ext uri="{9D8B030D-6E8A-4147-A177-3AD203B41FA5}">
                      <a16:colId xmlns:a16="http://schemas.microsoft.com/office/drawing/2014/main" val="20000"/>
                    </a:ext>
                  </a:extLst>
                </a:gridCol>
                <a:gridCol w="2747778">
                  <a:extLst>
                    <a:ext uri="{9D8B030D-6E8A-4147-A177-3AD203B41FA5}">
                      <a16:colId xmlns:a16="http://schemas.microsoft.com/office/drawing/2014/main" val="20001"/>
                    </a:ext>
                  </a:extLst>
                </a:gridCol>
              </a:tblGrid>
              <a:tr h="410478">
                <a:tc>
                  <a:txBody>
                    <a:bodyPr/>
                    <a:lstStyle/>
                    <a:p>
                      <a:pPr algn="l">
                        <a:defRPr/>
                      </a:pPr>
                      <a:r>
                        <a:rPr lang="en-US" sz="2199">
                          <a:solidFill>
                            <a:srgbClr val="000000"/>
                          </a:solidFill>
                          <a:latin typeface="Tungsten Rounded 1"/>
                        </a:rPr>
                        <a:t>Observation date</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Tungsten Rounded 1"/>
                        </a:rPr>
                        <a:t>Water temp.</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8208">
                <a:tc>
                  <a:txBody>
                    <a:bodyPr/>
                    <a:lstStyle/>
                    <a:p>
                      <a:pPr algn="l">
                        <a:defRPr/>
                      </a:pPr>
                      <a:r>
                        <a:rPr lang="en-US" sz="2199">
                          <a:solidFill>
                            <a:srgbClr val="000000"/>
                          </a:solidFill>
                          <a:latin typeface="Open Sans"/>
                        </a:rPr>
                        <a:t>5/24/2019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13.3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8208">
                <a:tc>
                  <a:txBody>
                    <a:bodyPr/>
                    <a:lstStyle/>
                    <a:p>
                      <a:pPr algn="l">
                        <a:defRPr/>
                      </a:pPr>
                      <a:r>
                        <a:rPr lang="en-US" sz="2199">
                          <a:solidFill>
                            <a:srgbClr val="000000"/>
                          </a:solidFill>
                          <a:latin typeface="Open Sans"/>
                        </a:rPr>
                        <a:t>6/24/2019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21.6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8208">
                <a:tc>
                  <a:txBody>
                    <a:bodyPr/>
                    <a:lstStyle/>
                    <a:p>
                      <a:pPr algn="l">
                        <a:defRPr/>
                      </a:pPr>
                      <a:r>
                        <a:rPr lang="en-US" sz="2199">
                          <a:solidFill>
                            <a:srgbClr val="000000"/>
                          </a:solidFill>
                          <a:latin typeface="Open Sans"/>
                        </a:rPr>
                        <a:t>7/24/2019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25.9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8208">
                <a:tc>
                  <a:txBody>
                    <a:bodyPr/>
                    <a:lstStyle/>
                    <a:p>
                      <a:pPr algn="l">
                        <a:defRPr/>
                      </a:pPr>
                      <a:r>
                        <a:rPr lang="en-US" sz="2199">
                          <a:solidFill>
                            <a:srgbClr val="000000"/>
                          </a:solidFill>
                          <a:latin typeface="Open Sans"/>
                        </a:rPr>
                        <a:t>8/25/2019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22.6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8208">
                <a:tc>
                  <a:txBody>
                    <a:bodyPr/>
                    <a:lstStyle/>
                    <a:p>
                      <a:pPr algn="l">
                        <a:defRPr/>
                      </a:pPr>
                      <a:r>
                        <a:rPr lang="en-US" sz="2199">
                          <a:solidFill>
                            <a:srgbClr val="000000"/>
                          </a:solidFill>
                          <a:latin typeface="Open Sans"/>
                        </a:rPr>
                        <a:t>9/24/2019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19.2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8208">
                <a:tc>
                  <a:txBody>
                    <a:bodyPr/>
                    <a:lstStyle/>
                    <a:p>
                      <a:pPr algn="l">
                        <a:defRPr/>
                      </a:pPr>
                      <a:r>
                        <a:rPr lang="en-US" sz="2199">
                          <a:solidFill>
                            <a:srgbClr val="000000"/>
                          </a:solidFill>
                          <a:latin typeface="Open Sans"/>
                        </a:rPr>
                        <a:t>5/24/2020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16.0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8208">
                <a:tc>
                  <a:txBody>
                    <a:bodyPr/>
                    <a:lstStyle/>
                    <a:p>
                      <a:pPr algn="l">
                        <a:defRPr/>
                      </a:pPr>
                      <a:r>
                        <a:rPr lang="en-US" sz="2199">
                          <a:solidFill>
                            <a:srgbClr val="000000"/>
                          </a:solidFill>
                          <a:latin typeface="Open Sans"/>
                        </a:rPr>
                        <a:t>6/26/2020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21.1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8208">
                <a:tc>
                  <a:txBody>
                    <a:bodyPr/>
                    <a:lstStyle/>
                    <a:p>
                      <a:pPr algn="l">
                        <a:defRPr/>
                      </a:pPr>
                      <a:r>
                        <a:rPr lang="en-US" sz="2199">
                          <a:solidFill>
                            <a:srgbClr val="000000"/>
                          </a:solidFill>
                          <a:latin typeface="Open Sans"/>
                        </a:rPr>
                        <a:t>7/26/2020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26.2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58208">
                <a:tc>
                  <a:txBody>
                    <a:bodyPr/>
                    <a:lstStyle/>
                    <a:p>
                      <a:pPr algn="l">
                        <a:defRPr/>
                      </a:pPr>
                      <a:r>
                        <a:rPr lang="en-US" sz="2199">
                          <a:solidFill>
                            <a:srgbClr val="000000"/>
                          </a:solidFill>
                          <a:latin typeface="Open Sans"/>
                        </a:rPr>
                        <a:t>8/31/2020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22.4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58208">
                <a:tc>
                  <a:txBody>
                    <a:bodyPr/>
                    <a:lstStyle/>
                    <a:p>
                      <a:pPr algn="l">
                        <a:defRPr/>
                      </a:pPr>
                      <a:r>
                        <a:rPr lang="en-US" sz="2199">
                          <a:solidFill>
                            <a:srgbClr val="000000"/>
                          </a:solidFill>
                          <a:latin typeface="Open Sans"/>
                        </a:rPr>
                        <a:t>9/26/2020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17.5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58208">
                <a:tc>
                  <a:txBody>
                    <a:bodyPr/>
                    <a:lstStyle/>
                    <a:p>
                      <a:pPr algn="l">
                        <a:defRPr/>
                      </a:pPr>
                      <a:r>
                        <a:rPr lang="en-US" sz="2199">
                          <a:solidFill>
                            <a:srgbClr val="000000"/>
                          </a:solidFill>
                          <a:latin typeface="Open Sans"/>
                        </a:rPr>
                        <a:t>5/24/2021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18.9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58208">
                <a:tc>
                  <a:txBody>
                    <a:bodyPr/>
                    <a:lstStyle/>
                    <a:p>
                      <a:pPr algn="l">
                        <a:defRPr/>
                      </a:pPr>
                      <a:r>
                        <a:rPr lang="en-US" sz="2199">
                          <a:solidFill>
                            <a:srgbClr val="000000"/>
                          </a:solidFill>
                          <a:latin typeface="Open Sans"/>
                        </a:rPr>
                        <a:t>6/27/2021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19.8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58208">
                <a:tc>
                  <a:txBody>
                    <a:bodyPr/>
                    <a:lstStyle/>
                    <a:p>
                      <a:pPr algn="l">
                        <a:defRPr/>
                      </a:pPr>
                      <a:r>
                        <a:rPr lang="en-US" sz="2199">
                          <a:solidFill>
                            <a:srgbClr val="000000"/>
                          </a:solidFill>
                          <a:latin typeface="Open Sans"/>
                        </a:rPr>
                        <a:t>7/23/2021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25.5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58208">
                <a:tc>
                  <a:txBody>
                    <a:bodyPr/>
                    <a:lstStyle/>
                    <a:p>
                      <a:pPr algn="l">
                        <a:defRPr/>
                      </a:pPr>
                      <a:r>
                        <a:rPr lang="en-US" sz="2199">
                          <a:solidFill>
                            <a:srgbClr val="000000"/>
                          </a:solidFill>
                          <a:latin typeface="Open Sans"/>
                        </a:rPr>
                        <a:t>8/20/2021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27.3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58208">
                <a:tc>
                  <a:txBody>
                    <a:bodyPr/>
                    <a:lstStyle/>
                    <a:p>
                      <a:pPr algn="l">
                        <a:defRPr/>
                      </a:pPr>
                      <a:r>
                        <a:rPr lang="en-US" sz="2199">
                          <a:solidFill>
                            <a:srgbClr val="000000"/>
                          </a:solidFill>
                          <a:latin typeface="Open Sans"/>
                        </a:rPr>
                        <a:t>9/17/2021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21.0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58208">
                <a:tc>
                  <a:txBody>
                    <a:bodyPr/>
                    <a:lstStyle/>
                    <a:p>
                      <a:pPr algn="l">
                        <a:defRPr/>
                      </a:pPr>
                      <a:r>
                        <a:rPr lang="en-US" sz="2199">
                          <a:solidFill>
                            <a:srgbClr val="000000"/>
                          </a:solidFill>
                          <a:latin typeface="Open Sans"/>
                        </a:rPr>
                        <a:t>5/29/2022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19.1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458208">
                <a:tc>
                  <a:txBody>
                    <a:bodyPr/>
                    <a:lstStyle/>
                    <a:p>
                      <a:pPr algn="l">
                        <a:defRPr/>
                      </a:pPr>
                      <a:r>
                        <a:rPr lang="en-US" sz="2199">
                          <a:solidFill>
                            <a:srgbClr val="000000"/>
                          </a:solidFill>
                          <a:latin typeface="Open Sans"/>
                        </a:rPr>
                        <a:t>6/25/2022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24.0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458208">
                <a:tc>
                  <a:txBody>
                    <a:bodyPr/>
                    <a:lstStyle/>
                    <a:p>
                      <a:pPr algn="l">
                        <a:defRPr/>
                      </a:pPr>
                      <a:r>
                        <a:rPr lang="en-US" sz="2199">
                          <a:solidFill>
                            <a:srgbClr val="000000"/>
                          </a:solidFill>
                          <a:latin typeface="Open Sans"/>
                        </a:rPr>
                        <a:t>7/31/2022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24.5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5" name="TextBox 5"/>
          <p:cNvSpPr txBox="1"/>
          <p:nvPr/>
        </p:nvSpPr>
        <p:spPr>
          <a:xfrm>
            <a:off x="630131" y="1341889"/>
            <a:ext cx="4250252" cy="1083564"/>
          </a:xfrm>
          <a:prstGeom prst="rect">
            <a:avLst/>
          </a:prstGeom>
        </p:spPr>
        <p:txBody>
          <a:bodyPr lIns="0" tIns="0" rIns="0" bIns="0" rtlCol="0" anchor="t">
            <a:spAutoFit/>
          </a:bodyPr>
          <a:lstStyle/>
          <a:p>
            <a:pPr>
              <a:lnSpc>
                <a:spcPts val="4896"/>
              </a:lnSpc>
            </a:pPr>
            <a:r>
              <a:rPr lang="en-US" sz="2400">
                <a:solidFill>
                  <a:srgbClr val="242424"/>
                </a:solidFill>
                <a:latin typeface="Open Sans Bold"/>
              </a:rPr>
              <a:t>Table 1: Temp. °C 2001-2011</a:t>
            </a:r>
          </a:p>
          <a:p>
            <a:pPr>
              <a:lnSpc>
                <a:spcPts val="3600"/>
              </a:lnSpc>
            </a:pPr>
            <a:endParaRPr lang="en-US" sz="2400">
              <a:solidFill>
                <a:srgbClr val="242424"/>
              </a:solidFill>
              <a:latin typeface="Open Sans Bold"/>
            </a:endParaRPr>
          </a:p>
        </p:txBody>
      </p:sp>
      <p:sp>
        <p:nvSpPr>
          <p:cNvPr id="6" name="TextBox 6"/>
          <p:cNvSpPr txBox="1"/>
          <p:nvPr/>
        </p:nvSpPr>
        <p:spPr>
          <a:xfrm>
            <a:off x="5568179" y="1341889"/>
            <a:ext cx="4180054" cy="1083564"/>
          </a:xfrm>
          <a:prstGeom prst="rect">
            <a:avLst/>
          </a:prstGeom>
        </p:spPr>
        <p:txBody>
          <a:bodyPr lIns="0" tIns="0" rIns="0" bIns="0" rtlCol="0" anchor="t">
            <a:spAutoFit/>
          </a:bodyPr>
          <a:lstStyle/>
          <a:p>
            <a:pPr>
              <a:lnSpc>
                <a:spcPts val="4896"/>
              </a:lnSpc>
            </a:pPr>
            <a:r>
              <a:rPr lang="en-US" sz="2400">
                <a:solidFill>
                  <a:srgbClr val="242424"/>
                </a:solidFill>
                <a:latin typeface="Open Sans Bold"/>
              </a:rPr>
              <a:t>Table 2: Temp. °C 2017-2018</a:t>
            </a:r>
          </a:p>
          <a:p>
            <a:pPr>
              <a:lnSpc>
                <a:spcPts val="3600"/>
              </a:lnSpc>
            </a:pPr>
            <a:endParaRPr lang="en-US" sz="2400">
              <a:solidFill>
                <a:srgbClr val="242424"/>
              </a:solidFill>
              <a:latin typeface="Open Sans Bold"/>
            </a:endParaRPr>
          </a:p>
        </p:txBody>
      </p:sp>
      <p:sp>
        <p:nvSpPr>
          <p:cNvPr id="7" name="TextBox 7"/>
          <p:cNvSpPr txBox="1"/>
          <p:nvPr/>
        </p:nvSpPr>
        <p:spPr>
          <a:xfrm>
            <a:off x="10569797" y="627108"/>
            <a:ext cx="4618279" cy="1083564"/>
          </a:xfrm>
          <a:prstGeom prst="rect">
            <a:avLst/>
          </a:prstGeom>
        </p:spPr>
        <p:txBody>
          <a:bodyPr lIns="0" tIns="0" rIns="0" bIns="0" rtlCol="0" anchor="t">
            <a:spAutoFit/>
          </a:bodyPr>
          <a:lstStyle/>
          <a:p>
            <a:pPr>
              <a:lnSpc>
                <a:spcPts val="4896"/>
              </a:lnSpc>
            </a:pPr>
            <a:r>
              <a:rPr lang="en-US" sz="2400">
                <a:solidFill>
                  <a:srgbClr val="242424"/>
                </a:solidFill>
                <a:latin typeface="Open Sans Bold"/>
              </a:rPr>
              <a:t>Table 3: Temp. °C 2019-2022</a:t>
            </a:r>
          </a:p>
          <a:p>
            <a:pPr>
              <a:lnSpc>
                <a:spcPts val="3600"/>
              </a:lnSpc>
            </a:pPr>
            <a:endParaRPr lang="en-US" sz="2400">
              <a:solidFill>
                <a:srgbClr val="242424"/>
              </a:solidFill>
              <a:latin typeface="Open Sans Bold"/>
            </a:endParaRPr>
          </a:p>
        </p:txBody>
      </p:sp>
      <p:sp>
        <p:nvSpPr>
          <p:cNvPr id="8" name="TextBox 8"/>
          <p:cNvSpPr txBox="1"/>
          <p:nvPr/>
        </p:nvSpPr>
        <p:spPr>
          <a:xfrm>
            <a:off x="562466" y="316038"/>
            <a:ext cx="9321530" cy="10221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2: Describing data with statistics</a:t>
            </a:r>
          </a:p>
        </p:txBody>
      </p:sp>
      <p:pic>
        <p:nvPicPr>
          <p:cNvPr id="9" name="Picture 9"/>
          <p:cNvPicPr>
            <a:picLocks noChangeAspect="1"/>
          </p:cNvPicPr>
          <p:nvPr/>
        </p:nvPicPr>
        <p:blipFill>
          <a:blip r:embed="rId3"/>
          <a:srcRect/>
          <a:stretch>
            <a:fillRect/>
          </a:stretch>
        </p:blipFill>
        <p:spPr>
          <a:xfrm>
            <a:off x="16823115" y="195614"/>
            <a:ext cx="1189722" cy="122493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12" t="800" r="2213" b="800"/>
          <a:stretch>
            <a:fillRect/>
          </a:stretch>
        </p:blipFill>
        <p:spPr>
          <a:xfrm>
            <a:off x="5304759" y="0"/>
            <a:ext cx="11724479" cy="7706773"/>
          </a:xfrm>
          <a:prstGeom prst="rect">
            <a:avLst/>
          </a:prstGeom>
        </p:spPr>
      </p:pic>
      <p:sp>
        <p:nvSpPr>
          <p:cNvPr id="3" name="TextBox 3"/>
          <p:cNvSpPr txBox="1"/>
          <p:nvPr/>
        </p:nvSpPr>
        <p:spPr>
          <a:xfrm>
            <a:off x="5264388" y="7533323"/>
            <a:ext cx="12035282" cy="3364230"/>
          </a:xfrm>
          <a:prstGeom prst="rect">
            <a:avLst/>
          </a:prstGeom>
        </p:spPr>
        <p:txBody>
          <a:bodyPr lIns="0" tIns="0" rIns="0" bIns="0" rtlCol="0" anchor="t">
            <a:spAutoFit/>
          </a:bodyPr>
          <a:lstStyle/>
          <a:p>
            <a:pPr>
              <a:lnSpc>
                <a:spcPts val="3840"/>
              </a:lnSpc>
            </a:pPr>
            <a:r>
              <a:rPr lang="en-US" sz="2400">
                <a:solidFill>
                  <a:srgbClr val="242424"/>
                </a:solidFill>
                <a:latin typeface="Open Sans Bold"/>
              </a:rPr>
              <a:t>Extension activity: </a:t>
            </a:r>
          </a:p>
          <a:p>
            <a:pPr marL="518160" lvl="1" indent="-259080">
              <a:lnSpc>
                <a:spcPts val="3840"/>
              </a:lnSpc>
              <a:buFont typeface="Arial"/>
              <a:buChar char="•"/>
            </a:pPr>
            <a:r>
              <a:rPr lang="en-US" sz="2400">
                <a:solidFill>
                  <a:srgbClr val="242424"/>
                </a:solidFill>
                <a:latin typeface="Open Sans"/>
              </a:rPr>
              <a:t>Do you notice any outliers (data points that are very different from the others) in the tables or the graph? What may have caused them? </a:t>
            </a:r>
          </a:p>
          <a:p>
            <a:pPr marL="518160" lvl="1" indent="-259080">
              <a:lnSpc>
                <a:spcPts val="3840"/>
              </a:lnSpc>
              <a:buFont typeface="Arial"/>
              <a:buChar char="•"/>
            </a:pPr>
            <a:r>
              <a:rPr lang="en-US" sz="2400">
                <a:solidFill>
                  <a:srgbClr val="242424"/>
                </a:solidFill>
                <a:latin typeface="Open Sans"/>
              </a:rPr>
              <a:t>How would the mean change if we removed these outliers?</a:t>
            </a:r>
          </a:p>
          <a:p>
            <a:pPr marL="518160" lvl="1" indent="-259080">
              <a:lnSpc>
                <a:spcPts val="3840"/>
              </a:lnSpc>
              <a:buFont typeface="Arial"/>
              <a:buChar char="•"/>
            </a:pPr>
            <a:r>
              <a:rPr lang="en-US" sz="2400">
                <a:solidFill>
                  <a:srgbClr val="242424"/>
                </a:solidFill>
                <a:latin typeface="Open Sans"/>
              </a:rPr>
              <a:t>How would the range change if we removed these outliers?</a:t>
            </a:r>
          </a:p>
          <a:p>
            <a:pPr>
              <a:lnSpc>
                <a:spcPts val="3840"/>
              </a:lnSpc>
            </a:pPr>
            <a:endParaRPr lang="en-US" sz="2400">
              <a:solidFill>
                <a:srgbClr val="242424"/>
              </a:solidFill>
              <a:latin typeface="Open Sans"/>
            </a:endParaRPr>
          </a:p>
          <a:p>
            <a:pPr>
              <a:lnSpc>
                <a:spcPts val="3840"/>
              </a:lnSpc>
            </a:pPr>
            <a:endParaRPr lang="en-US" sz="2400">
              <a:solidFill>
                <a:srgbClr val="242424"/>
              </a:solidFill>
              <a:latin typeface="Open Sans"/>
            </a:endParaRPr>
          </a:p>
        </p:txBody>
      </p:sp>
      <p:sp>
        <p:nvSpPr>
          <p:cNvPr id="4" name="TextBox 4"/>
          <p:cNvSpPr txBox="1"/>
          <p:nvPr/>
        </p:nvSpPr>
        <p:spPr>
          <a:xfrm>
            <a:off x="772748" y="846183"/>
            <a:ext cx="3822735" cy="29652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2: Describing data with statistics</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589" t="15642" r="9136" b="1409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70974" y="195614"/>
            <a:ext cx="1841863" cy="1896384"/>
          </a:xfrm>
          <a:prstGeom prst="rect">
            <a:avLst/>
          </a:prstGeom>
        </p:spPr>
      </p:pic>
      <p:grpSp>
        <p:nvGrpSpPr>
          <p:cNvPr id="4" name="Group 4"/>
          <p:cNvGrpSpPr/>
          <p:nvPr/>
        </p:nvGrpSpPr>
        <p:grpSpPr>
          <a:xfrm>
            <a:off x="1347209" y="2539348"/>
            <a:ext cx="5208305" cy="520830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3653"/>
            </a:solidFill>
          </p:spPr>
        </p:sp>
      </p:grpSp>
      <p:sp>
        <p:nvSpPr>
          <p:cNvPr id="6" name="TextBox 6"/>
          <p:cNvSpPr txBox="1"/>
          <p:nvPr/>
        </p:nvSpPr>
        <p:spPr>
          <a:xfrm>
            <a:off x="2143516" y="4963225"/>
            <a:ext cx="3668522" cy="2089785"/>
          </a:xfrm>
          <a:prstGeom prst="rect">
            <a:avLst/>
          </a:prstGeom>
        </p:spPr>
        <p:txBody>
          <a:bodyPr lIns="0" tIns="0" rIns="0" bIns="0" rtlCol="0" anchor="t">
            <a:spAutoFit/>
          </a:bodyPr>
          <a:lstStyle/>
          <a:p>
            <a:pPr algn="ctr">
              <a:lnSpc>
                <a:spcPts val="5399"/>
              </a:lnSpc>
            </a:pPr>
            <a:r>
              <a:rPr lang="en-US" sz="5399">
                <a:solidFill>
                  <a:srgbClr val="FDFBFB"/>
                </a:solidFill>
                <a:latin typeface="Tungsten Rounded 2"/>
              </a:rPr>
              <a:t>How can we visualize changes over time in data?</a:t>
            </a:r>
          </a:p>
        </p:txBody>
      </p:sp>
      <p:sp>
        <p:nvSpPr>
          <p:cNvPr id="7" name="TextBox 7"/>
          <p:cNvSpPr txBox="1"/>
          <p:nvPr/>
        </p:nvSpPr>
        <p:spPr>
          <a:xfrm>
            <a:off x="1966860" y="3120390"/>
            <a:ext cx="3969003" cy="2023110"/>
          </a:xfrm>
          <a:prstGeom prst="rect">
            <a:avLst/>
          </a:prstGeom>
        </p:spPr>
        <p:txBody>
          <a:bodyPr lIns="0" tIns="0" rIns="0" bIns="0" rtlCol="0" anchor="t">
            <a:spAutoFit/>
          </a:bodyPr>
          <a:lstStyle/>
          <a:p>
            <a:pPr algn="ctr">
              <a:lnSpc>
                <a:spcPts val="15180"/>
              </a:lnSpc>
            </a:pPr>
            <a:r>
              <a:rPr lang="en-US" sz="13800">
                <a:solidFill>
                  <a:srgbClr val="FDFBFB"/>
                </a:solidFill>
                <a:latin typeface="Tungsten Rounded 1"/>
              </a:rPr>
              <a:t>Part 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71" t="800" r="1610" b="800"/>
          <a:stretch>
            <a:fillRect/>
          </a:stretch>
        </p:blipFill>
        <p:spPr>
          <a:xfrm>
            <a:off x="4310192" y="-210336"/>
            <a:ext cx="12288660" cy="8048786"/>
          </a:xfrm>
          <a:prstGeom prst="rect">
            <a:avLst/>
          </a:prstGeom>
        </p:spPr>
      </p:pic>
      <p:sp>
        <p:nvSpPr>
          <p:cNvPr id="3" name="TextBox 3"/>
          <p:cNvSpPr txBox="1"/>
          <p:nvPr/>
        </p:nvSpPr>
        <p:spPr>
          <a:xfrm>
            <a:off x="4310192" y="7943607"/>
            <a:ext cx="10773264" cy="1906905"/>
          </a:xfrm>
          <a:prstGeom prst="rect">
            <a:avLst/>
          </a:prstGeom>
        </p:spPr>
        <p:txBody>
          <a:bodyPr lIns="0" tIns="0" rIns="0" bIns="0" rtlCol="0" anchor="t">
            <a:spAutoFit/>
          </a:bodyPr>
          <a:lstStyle/>
          <a:p>
            <a:pPr marL="518160" lvl="1" indent="-259080" algn="just">
              <a:lnSpc>
                <a:spcPts val="3840"/>
              </a:lnSpc>
              <a:buFont typeface="Arial"/>
              <a:buChar char="•"/>
            </a:pPr>
            <a:r>
              <a:rPr lang="en-US" sz="2400">
                <a:solidFill>
                  <a:srgbClr val="242424"/>
                </a:solidFill>
                <a:latin typeface="Open Sans"/>
              </a:rPr>
              <a:t>From 2001-2011, the </a:t>
            </a:r>
            <a:r>
              <a:rPr lang="en-US" sz="2400">
                <a:solidFill>
                  <a:srgbClr val="242424"/>
                </a:solidFill>
                <a:latin typeface="Open Sans Bold"/>
              </a:rPr>
              <a:t>mean </a:t>
            </a:r>
            <a:r>
              <a:rPr lang="en-US" sz="2400">
                <a:solidFill>
                  <a:srgbClr val="242424"/>
                </a:solidFill>
                <a:latin typeface="Open Sans"/>
              </a:rPr>
              <a:t>(average value) of the water temperature at Sharbot Lake was: 19.4 degrees Celsius. </a:t>
            </a:r>
          </a:p>
          <a:p>
            <a:pPr marL="518160" lvl="1" indent="-259080" algn="just">
              <a:lnSpc>
                <a:spcPts val="3840"/>
              </a:lnSpc>
              <a:buFont typeface="Arial"/>
              <a:buChar char="•"/>
            </a:pPr>
            <a:r>
              <a:rPr lang="en-US" sz="2400">
                <a:solidFill>
                  <a:srgbClr val="242424"/>
                </a:solidFill>
                <a:latin typeface="Open Sans"/>
              </a:rPr>
              <a:t>From 2019-2022, the </a:t>
            </a:r>
            <a:r>
              <a:rPr lang="en-US" sz="2400">
                <a:solidFill>
                  <a:srgbClr val="242424"/>
                </a:solidFill>
                <a:latin typeface="Open Sans Bold"/>
              </a:rPr>
              <a:t>mean </a:t>
            </a:r>
            <a:r>
              <a:rPr lang="en-US" sz="2400">
                <a:solidFill>
                  <a:srgbClr val="242424"/>
                </a:solidFill>
                <a:latin typeface="Open Sans"/>
              </a:rPr>
              <a:t>is now: 21.4 degrees Celsius. </a:t>
            </a:r>
          </a:p>
          <a:p>
            <a:pPr marL="518160" lvl="1" indent="-259080" algn="just">
              <a:lnSpc>
                <a:spcPts val="3840"/>
              </a:lnSpc>
              <a:buFont typeface="Arial"/>
              <a:buChar char="•"/>
            </a:pPr>
            <a:r>
              <a:rPr lang="en-US" sz="2400">
                <a:solidFill>
                  <a:srgbClr val="242424"/>
                </a:solidFill>
                <a:latin typeface="Open Sans Bold"/>
              </a:rPr>
              <a:t>What is happening at Sharbot Lake?</a:t>
            </a:r>
          </a:p>
        </p:txBody>
      </p:sp>
      <p:sp>
        <p:nvSpPr>
          <p:cNvPr id="4" name="TextBox 4"/>
          <p:cNvSpPr txBox="1"/>
          <p:nvPr/>
        </p:nvSpPr>
        <p:spPr>
          <a:xfrm>
            <a:off x="778858" y="693811"/>
            <a:ext cx="3843358" cy="393684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3: Interpreting graphs and trend lines</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27" t="785" r="2812" b="785"/>
          <a:stretch>
            <a:fillRect/>
          </a:stretch>
        </p:blipFill>
        <p:spPr>
          <a:xfrm>
            <a:off x="4622216" y="195614"/>
            <a:ext cx="11609988" cy="7672610"/>
          </a:xfrm>
          <a:prstGeom prst="rect">
            <a:avLst/>
          </a:prstGeom>
        </p:spPr>
      </p:pic>
      <p:sp>
        <p:nvSpPr>
          <p:cNvPr id="3" name="TextBox 3"/>
          <p:cNvSpPr txBox="1"/>
          <p:nvPr/>
        </p:nvSpPr>
        <p:spPr>
          <a:xfrm>
            <a:off x="4517835" y="7894320"/>
            <a:ext cx="11554513" cy="2392680"/>
          </a:xfrm>
          <a:prstGeom prst="rect">
            <a:avLst/>
          </a:prstGeom>
        </p:spPr>
        <p:txBody>
          <a:bodyPr lIns="0" tIns="0" rIns="0" bIns="0" rtlCol="0" anchor="t">
            <a:spAutoFit/>
          </a:bodyPr>
          <a:lstStyle/>
          <a:p>
            <a:pPr marL="518160" lvl="1" indent="-259080">
              <a:lnSpc>
                <a:spcPts val="3840"/>
              </a:lnSpc>
              <a:buFont typeface="Arial"/>
              <a:buChar char="•"/>
            </a:pPr>
            <a:r>
              <a:rPr lang="en-US" sz="2400">
                <a:solidFill>
                  <a:srgbClr val="242424"/>
                </a:solidFill>
                <a:latin typeface="Open Sans"/>
              </a:rPr>
              <a:t>What do you see changing over time in the graph?</a:t>
            </a:r>
          </a:p>
          <a:p>
            <a:pPr marL="518160" lvl="1" indent="-259080">
              <a:lnSpc>
                <a:spcPts val="3840"/>
              </a:lnSpc>
              <a:buFont typeface="Arial"/>
              <a:buChar char="•"/>
            </a:pPr>
            <a:r>
              <a:rPr lang="en-US" sz="2400">
                <a:solidFill>
                  <a:srgbClr val="242424"/>
                </a:solidFill>
                <a:latin typeface="Open Sans"/>
              </a:rPr>
              <a:t>What do you think the red line is showing?</a:t>
            </a:r>
          </a:p>
          <a:p>
            <a:pPr marL="518160" lvl="1" indent="-259080">
              <a:lnSpc>
                <a:spcPts val="3840"/>
              </a:lnSpc>
              <a:buFont typeface="Arial"/>
              <a:buChar char="•"/>
            </a:pPr>
            <a:r>
              <a:rPr lang="en-US" sz="2400">
                <a:solidFill>
                  <a:srgbClr val="242424"/>
                </a:solidFill>
                <a:latin typeface="Open Sans"/>
              </a:rPr>
              <a:t>What can you see happening at Sharbot lake from 2001 to 2022? </a:t>
            </a:r>
          </a:p>
          <a:p>
            <a:pPr marL="518160" lvl="1" indent="-259080">
              <a:lnSpc>
                <a:spcPts val="3840"/>
              </a:lnSpc>
              <a:buFont typeface="Arial"/>
              <a:buChar char="•"/>
            </a:pPr>
            <a:r>
              <a:rPr lang="en-US" sz="2400">
                <a:solidFill>
                  <a:srgbClr val="242424"/>
                </a:solidFill>
                <a:latin typeface="Open Sans"/>
              </a:rPr>
              <a:t>What do you think the consequences of this might be?</a:t>
            </a:r>
          </a:p>
          <a:p>
            <a:pPr>
              <a:lnSpc>
                <a:spcPts val="3840"/>
              </a:lnSpc>
            </a:pPr>
            <a:endParaRPr lang="en-US" sz="2400">
              <a:solidFill>
                <a:srgbClr val="242424"/>
              </a:solidFill>
              <a:latin typeface="Open Sans"/>
            </a:endParaRPr>
          </a:p>
        </p:txBody>
      </p:sp>
      <p:sp>
        <p:nvSpPr>
          <p:cNvPr id="4" name="TextBox 4"/>
          <p:cNvSpPr txBox="1"/>
          <p:nvPr/>
        </p:nvSpPr>
        <p:spPr>
          <a:xfrm>
            <a:off x="778858" y="683651"/>
            <a:ext cx="3843358" cy="3966686"/>
          </a:xfrm>
          <a:prstGeom prst="rect">
            <a:avLst/>
          </a:prstGeom>
        </p:spPr>
        <p:txBody>
          <a:bodyPr lIns="0" tIns="0" rIns="0" bIns="0" rtlCol="0" anchor="t">
            <a:spAutoFit/>
          </a:bodyPr>
          <a:lstStyle/>
          <a:p>
            <a:pPr>
              <a:lnSpc>
                <a:spcPts val="7796"/>
              </a:lnSpc>
            </a:pPr>
            <a:r>
              <a:rPr lang="en-US" sz="7087">
                <a:solidFill>
                  <a:srgbClr val="1C3653"/>
                </a:solidFill>
                <a:latin typeface="Tungsten Rounded 1"/>
              </a:rPr>
              <a:t>Part 3: Interpreting graphs and trend lines</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27" t="785" r="2812" b="785"/>
          <a:stretch>
            <a:fillRect/>
          </a:stretch>
        </p:blipFill>
        <p:spPr>
          <a:xfrm>
            <a:off x="4622216" y="195614"/>
            <a:ext cx="11609988" cy="7672610"/>
          </a:xfrm>
          <a:prstGeom prst="rect">
            <a:avLst/>
          </a:prstGeom>
        </p:spPr>
      </p:pic>
      <p:sp>
        <p:nvSpPr>
          <p:cNvPr id="3" name="TextBox 3"/>
          <p:cNvSpPr txBox="1"/>
          <p:nvPr/>
        </p:nvSpPr>
        <p:spPr>
          <a:xfrm>
            <a:off x="778858" y="693811"/>
            <a:ext cx="3843358" cy="393684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3: Interpreting graphs and trend lines</a:t>
            </a:r>
          </a:p>
        </p:txBody>
      </p:sp>
      <p:pic>
        <p:nvPicPr>
          <p:cNvPr id="4" name="Picture 4"/>
          <p:cNvPicPr>
            <a:picLocks noChangeAspect="1"/>
          </p:cNvPicPr>
          <p:nvPr/>
        </p:nvPicPr>
        <p:blipFill>
          <a:blip r:embed="rId4"/>
          <a:srcRect/>
          <a:stretch>
            <a:fillRect/>
          </a:stretch>
        </p:blipFill>
        <p:spPr>
          <a:xfrm>
            <a:off x="16823115" y="195614"/>
            <a:ext cx="1189722" cy="1224939"/>
          </a:xfrm>
          <a:prstGeom prst="rect">
            <a:avLst/>
          </a:prstGeom>
        </p:spPr>
      </p:pic>
      <p:sp>
        <p:nvSpPr>
          <p:cNvPr id="5" name="TextBox 5"/>
          <p:cNvSpPr txBox="1"/>
          <p:nvPr/>
        </p:nvSpPr>
        <p:spPr>
          <a:xfrm>
            <a:off x="4119306" y="7782499"/>
            <a:ext cx="14168694" cy="2392680"/>
          </a:xfrm>
          <a:prstGeom prst="rect">
            <a:avLst/>
          </a:prstGeom>
        </p:spPr>
        <p:txBody>
          <a:bodyPr lIns="0" tIns="0" rIns="0" bIns="0" rtlCol="0" anchor="t">
            <a:spAutoFit/>
          </a:bodyPr>
          <a:lstStyle/>
          <a:p>
            <a:pPr>
              <a:lnSpc>
                <a:spcPts val="3840"/>
              </a:lnSpc>
            </a:pPr>
            <a:r>
              <a:rPr lang="en-US" sz="2400">
                <a:solidFill>
                  <a:srgbClr val="242424"/>
                </a:solidFill>
                <a:latin typeface="Open Sans Bold"/>
              </a:rPr>
              <a:t>Extension activity: </a:t>
            </a:r>
          </a:p>
          <a:p>
            <a:pPr marL="518160" lvl="1" indent="-259080">
              <a:lnSpc>
                <a:spcPts val="3840"/>
              </a:lnSpc>
              <a:buFont typeface="Arial"/>
              <a:buChar char="•"/>
            </a:pPr>
            <a:r>
              <a:rPr lang="en-US" sz="2400">
                <a:solidFill>
                  <a:srgbClr val="242424"/>
                </a:solidFill>
                <a:latin typeface="Open Sans"/>
              </a:rPr>
              <a:t>What can we learn from the trend line in the graph that we couldn’t learn from the bars? </a:t>
            </a:r>
          </a:p>
          <a:p>
            <a:pPr marL="518160" lvl="1" indent="-259080">
              <a:lnSpc>
                <a:spcPts val="3840"/>
              </a:lnSpc>
              <a:buFont typeface="Arial"/>
              <a:buChar char="•"/>
            </a:pPr>
            <a:r>
              <a:rPr lang="en-US" sz="2400">
                <a:solidFill>
                  <a:srgbClr val="242424"/>
                </a:solidFill>
                <a:latin typeface="Open Sans"/>
              </a:rPr>
              <a:t>Given the trend line, what water temperature would you expect to observe in 1995? In 2030?</a:t>
            </a:r>
          </a:p>
          <a:p>
            <a:pPr marL="518160" lvl="1" indent="-259080">
              <a:lnSpc>
                <a:spcPts val="3840"/>
              </a:lnSpc>
              <a:buFont typeface="Arial"/>
              <a:buChar char="•"/>
            </a:pPr>
            <a:r>
              <a:rPr lang="en-US" sz="2400">
                <a:solidFill>
                  <a:srgbClr val="242424"/>
                </a:solidFill>
                <a:latin typeface="Open Sans"/>
              </a:rPr>
              <a:t>How do you think outliers affect the trend line?</a:t>
            </a:r>
          </a:p>
          <a:p>
            <a:pPr>
              <a:lnSpc>
                <a:spcPts val="3840"/>
              </a:lnSpc>
            </a:pPr>
            <a:endParaRPr lang="en-US" sz="2400">
              <a:solidFill>
                <a:srgbClr val="242424"/>
              </a:solidFill>
              <a:latin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60" t="4044" r="5331" b="17733"/>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70974" y="195614"/>
            <a:ext cx="1841863" cy="1896384"/>
          </a:xfrm>
          <a:prstGeom prst="rect">
            <a:avLst/>
          </a:prstGeom>
        </p:spPr>
      </p:pic>
      <p:grpSp>
        <p:nvGrpSpPr>
          <p:cNvPr id="4" name="Group 4"/>
          <p:cNvGrpSpPr/>
          <p:nvPr/>
        </p:nvGrpSpPr>
        <p:grpSpPr>
          <a:xfrm>
            <a:off x="1347209" y="1028700"/>
            <a:ext cx="5208305" cy="520830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3653"/>
            </a:solidFill>
          </p:spPr>
        </p:sp>
      </p:grpSp>
      <p:sp>
        <p:nvSpPr>
          <p:cNvPr id="6" name="TextBox 6"/>
          <p:cNvSpPr txBox="1"/>
          <p:nvPr/>
        </p:nvSpPr>
        <p:spPr>
          <a:xfrm>
            <a:off x="1966860" y="3493623"/>
            <a:ext cx="3969003" cy="2089785"/>
          </a:xfrm>
          <a:prstGeom prst="rect">
            <a:avLst/>
          </a:prstGeom>
        </p:spPr>
        <p:txBody>
          <a:bodyPr lIns="0" tIns="0" rIns="0" bIns="0" rtlCol="0" anchor="t">
            <a:spAutoFit/>
          </a:bodyPr>
          <a:lstStyle/>
          <a:p>
            <a:pPr algn="ctr">
              <a:lnSpc>
                <a:spcPts val="5399"/>
              </a:lnSpc>
            </a:pPr>
            <a:r>
              <a:rPr lang="en-US" sz="5399">
                <a:solidFill>
                  <a:srgbClr val="FDFBFB"/>
                </a:solidFill>
                <a:latin typeface="Tungsten Rounded 2"/>
              </a:rPr>
              <a:t>What patterns can we see by comparing two sets of data?</a:t>
            </a:r>
          </a:p>
        </p:txBody>
      </p:sp>
      <p:sp>
        <p:nvSpPr>
          <p:cNvPr id="7" name="TextBox 7"/>
          <p:cNvSpPr txBox="1"/>
          <p:nvPr/>
        </p:nvSpPr>
        <p:spPr>
          <a:xfrm>
            <a:off x="1966860" y="1571642"/>
            <a:ext cx="3969003" cy="2023110"/>
          </a:xfrm>
          <a:prstGeom prst="rect">
            <a:avLst/>
          </a:prstGeom>
        </p:spPr>
        <p:txBody>
          <a:bodyPr lIns="0" tIns="0" rIns="0" bIns="0" rtlCol="0" anchor="t">
            <a:spAutoFit/>
          </a:bodyPr>
          <a:lstStyle/>
          <a:p>
            <a:pPr algn="ctr">
              <a:lnSpc>
                <a:spcPts val="15180"/>
              </a:lnSpc>
            </a:pPr>
            <a:r>
              <a:rPr lang="en-US" sz="13800">
                <a:solidFill>
                  <a:srgbClr val="FDFBFB"/>
                </a:solidFill>
                <a:latin typeface="Tungsten Rounded 1"/>
              </a:rPr>
              <a:t>Part 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585" b="9414"/>
          <a:stretch>
            <a:fillRect/>
          </a:stretch>
        </p:blipFill>
        <p:spPr>
          <a:xfrm>
            <a:off x="0" y="0"/>
            <a:ext cx="18288000" cy="10287000"/>
          </a:xfrm>
          <a:prstGeom prst="rect">
            <a:avLst/>
          </a:prstGeom>
        </p:spPr>
      </p:pic>
      <p:pic>
        <p:nvPicPr>
          <p:cNvPr id="3" name="Picture 3"/>
          <p:cNvPicPr>
            <a:picLocks noChangeAspect="1"/>
          </p:cNvPicPr>
          <p:nvPr/>
        </p:nvPicPr>
        <p:blipFill>
          <a:blip r:embed="rId3"/>
          <a:srcRect t="7736" b="7736"/>
          <a:stretch>
            <a:fillRect/>
          </a:stretch>
        </p:blipFill>
        <p:spPr>
          <a:xfrm>
            <a:off x="32825" y="0"/>
            <a:ext cx="18255175" cy="10287000"/>
          </a:xfrm>
          <a:prstGeom prst="rect">
            <a:avLst/>
          </a:prstGeom>
        </p:spPr>
      </p:pic>
      <p:pic>
        <p:nvPicPr>
          <p:cNvPr id="4" name="Picture 4"/>
          <p:cNvPicPr>
            <a:picLocks noChangeAspect="1"/>
          </p:cNvPicPr>
          <p:nvPr/>
        </p:nvPicPr>
        <p:blipFill>
          <a:blip r:embed="rId4"/>
          <a:srcRect/>
          <a:stretch>
            <a:fillRect/>
          </a:stretch>
        </p:blipFill>
        <p:spPr>
          <a:xfrm>
            <a:off x="16170974" y="195614"/>
            <a:ext cx="1841863" cy="1896384"/>
          </a:xfrm>
          <a:prstGeom prst="rect">
            <a:avLst/>
          </a:prstGeom>
        </p:spPr>
      </p:pic>
      <p:grpSp>
        <p:nvGrpSpPr>
          <p:cNvPr id="5" name="Group 5"/>
          <p:cNvGrpSpPr/>
          <p:nvPr/>
        </p:nvGrpSpPr>
        <p:grpSpPr>
          <a:xfrm>
            <a:off x="12402757" y="2539348"/>
            <a:ext cx="5208305" cy="520830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3653"/>
            </a:solidFill>
          </p:spPr>
        </p:sp>
      </p:grpSp>
      <p:grpSp>
        <p:nvGrpSpPr>
          <p:cNvPr id="7" name="Group 7"/>
          <p:cNvGrpSpPr/>
          <p:nvPr/>
        </p:nvGrpSpPr>
        <p:grpSpPr>
          <a:xfrm>
            <a:off x="13022408" y="2867960"/>
            <a:ext cx="3969003" cy="3786188"/>
            <a:chOff x="0" y="0"/>
            <a:chExt cx="5292003" cy="5048250"/>
          </a:xfrm>
        </p:grpSpPr>
        <p:sp>
          <p:nvSpPr>
            <p:cNvPr id="8" name="TextBox 8"/>
            <p:cNvSpPr txBox="1"/>
            <p:nvPr/>
          </p:nvSpPr>
          <p:spPr>
            <a:xfrm>
              <a:off x="0" y="2969260"/>
              <a:ext cx="5292003" cy="2078990"/>
            </a:xfrm>
            <a:prstGeom prst="rect">
              <a:avLst/>
            </a:prstGeom>
          </p:spPr>
          <p:txBody>
            <a:bodyPr lIns="0" tIns="0" rIns="0" bIns="0" rtlCol="0" anchor="t">
              <a:spAutoFit/>
            </a:bodyPr>
            <a:lstStyle/>
            <a:p>
              <a:pPr algn="ctr">
                <a:lnSpc>
                  <a:spcPts val="5939"/>
                </a:lnSpc>
              </a:pPr>
              <a:r>
                <a:rPr lang="en-US" sz="5399">
                  <a:solidFill>
                    <a:srgbClr val="FDFBFB"/>
                  </a:solidFill>
                  <a:latin typeface="Tungsten Rounded 2"/>
                </a:rPr>
                <a:t>How is water affected by human activity?</a:t>
              </a:r>
            </a:p>
          </p:txBody>
        </p:sp>
        <p:sp>
          <p:nvSpPr>
            <p:cNvPr id="9" name="TextBox 9"/>
            <p:cNvSpPr txBox="1"/>
            <p:nvPr/>
          </p:nvSpPr>
          <p:spPr>
            <a:xfrm>
              <a:off x="0" y="76200"/>
              <a:ext cx="5292003" cy="2722880"/>
            </a:xfrm>
            <a:prstGeom prst="rect">
              <a:avLst/>
            </a:prstGeom>
          </p:spPr>
          <p:txBody>
            <a:bodyPr lIns="0" tIns="0" rIns="0" bIns="0" rtlCol="0" anchor="t">
              <a:spAutoFit/>
            </a:bodyPr>
            <a:lstStyle/>
            <a:p>
              <a:pPr algn="ctr">
                <a:lnSpc>
                  <a:spcPts val="15180"/>
                </a:lnSpc>
              </a:pPr>
              <a:r>
                <a:rPr lang="en-US" sz="13800">
                  <a:solidFill>
                    <a:srgbClr val="FDFBFB"/>
                  </a:solidFill>
                  <a:latin typeface="Tungsten Rounded 1"/>
                </a:rPr>
                <a:t>Part 1</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6309" r="26309"/>
          <a:stretch>
            <a:fillRect/>
          </a:stretch>
        </p:blipFill>
        <p:spPr>
          <a:xfrm>
            <a:off x="0" y="0"/>
            <a:ext cx="7311068" cy="10287000"/>
          </a:xfrm>
          <a:prstGeom prst="rect">
            <a:avLst/>
          </a:prstGeom>
        </p:spPr>
      </p:pic>
      <p:sp>
        <p:nvSpPr>
          <p:cNvPr id="3" name="TextBox 3"/>
          <p:cNvSpPr txBox="1"/>
          <p:nvPr/>
        </p:nvSpPr>
        <p:spPr>
          <a:xfrm>
            <a:off x="7817842" y="1471629"/>
            <a:ext cx="8613279" cy="199374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4: Comparing two sets of data</a:t>
            </a:r>
          </a:p>
          <a:p>
            <a:pPr>
              <a:lnSpc>
                <a:spcPts val="7686"/>
              </a:lnSpc>
            </a:pPr>
            <a:endParaRPr lang="en-US" sz="6987">
              <a:solidFill>
                <a:srgbClr val="1C3653"/>
              </a:solidFill>
              <a:latin typeface="Tungsten Rounded 1"/>
            </a:endParaRPr>
          </a:p>
        </p:txBody>
      </p:sp>
      <p:sp>
        <p:nvSpPr>
          <p:cNvPr id="4" name="TextBox 4"/>
          <p:cNvSpPr txBox="1"/>
          <p:nvPr/>
        </p:nvSpPr>
        <p:spPr>
          <a:xfrm>
            <a:off x="7817842" y="3556391"/>
            <a:ext cx="9600134" cy="6465987"/>
          </a:xfrm>
          <a:prstGeom prst="rect">
            <a:avLst/>
          </a:prstGeom>
        </p:spPr>
        <p:txBody>
          <a:bodyPr lIns="0" tIns="0" rIns="0" bIns="0" rtlCol="0" anchor="t">
            <a:spAutoFit/>
          </a:bodyPr>
          <a:lstStyle/>
          <a:p>
            <a:pPr>
              <a:lnSpc>
                <a:spcPts val="3058"/>
              </a:lnSpc>
            </a:pPr>
            <a:r>
              <a:rPr lang="en-US" sz="2039">
                <a:solidFill>
                  <a:srgbClr val="242424"/>
                </a:solidFill>
                <a:latin typeface="Open Sans Bold"/>
              </a:rPr>
              <a:t>What is it?</a:t>
            </a:r>
          </a:p>
          <a:p>
            <a:pPr>
              <a:lnSpc>
                <a:spcPts val="3058"/>
              </a:lnSpc>
            </a:pPr>
            <a:r>
              <a:rPr lang="en-US" sz="2039">
                <a:solidFill>
                  <a:srgbClr val="242424"/>
                </a:solidFill>
                <a:latin typeface="Open Sans"/>
              </a:rPr>
              <a:t>Dissolved oxygen is present in fresh and salt water. It's the amount of oxygen gas in the water. Dissolved oxygen is a minor component of a water solution. Oxygen gets into the water in various ways: it's absorbed from the atmosphere, by fast movement of the water like waves, or as a product of plant respiration (photosynthesis).</a:t>
            </a:r>
          </a:p>
          <a:p>
            <a:pPr>
              <a:lnSpc>
                <a:spcPts val="3058"/>
              </a:lnSpc>
            </a:pPr>
            <a:endParaRPr lang="en-US" sz="2039">
              <a:solidFill>
                <a:srgbClr val="242424"/>
              </a:solidFill>
              <a:latin typeface="Open Sans"/>
            </a:endParaRPr>
          </a:p>
          <a:p>
            <a:pPr>
              <a:lnSpc>
                <a:spcPts val="3058"/>
              </a:lnSpc>
            </a:pPr>
            <a:r>
              <a:rPr lang="en-US" sz="2039">
                <a:solidFill>
                  <a:srgbClr val="242424"/>
                </a:solidFill>
                <a:latin typeface="Open Sans Bold"/>
              </a:rPr>
              <a:t>How is it measured?</a:t>
            </a:r>
          </a:p>
          <a:p>
            <a:pPr>
              <a:lnSpc>
                <a:spcPts val="3058"/>
              </a:lnSpc>
            </a:pPr>
            <a:r>
              <a:rPr lang="en-US" sz="2039">
                <a:solidFill>
                  <a:srgbClr val="242424"/>
                </a:solidFill>
                <a:latin typeface="Open Sans"/>
              </a:rPr>
              <a:t>The unit of measure for dissolved oxygen is milligrams per litre (mg/L). For example: If the dissolved oxygen level is 9mg/L, then in every litre of water, there will be 9 milligrams of oxygen.</a:t>
            </a:r>
          </a:p>
          <a:p>
            <a:pPr>
              <a:lnSpc>
                <a:spcPts val="3058"/>
              </a:lnSpc>
            </a:pPr>
            <a:endParaRPr lang="en-US" sz="2039">
              <a:solidFill>
                <a:srgbClr val="242424"/>
              </a:solidFill>
              <a:latin typeface="Open Sans"/>
            </a:endParaRPr>
          </a:p>
          <a:p>
            <a:pPr>
              <a:lnSpc>
                <a:spcPts val="3058"/>
              </a:lnSpc>
            </a:pPr>
            <a:r>
              <a:rPr lang="en-US" sz="2039">
                <a:solidFill>
                  <a:srgbClr val="242424"/>
                </a:solidFill>
                <a:latin typeface="Open Sans Bold"/>
              </a:rPr>
              <a:t>Why does it matter?</a:t>
            </a:r>
          </a:p>
          <a:p>
            <a:pPr>
              <a:lnSpc>
                <a:spcPts val="3058"/>
              </a:lnSpc>
            </a:pPr>
            <a:r>
              <a:rPr lang="en-US" sz="2039">
                <a:solidFill>
                  <a:srgbClr val="242424"/>
                </a:solidFill>
                <a:latin typeface="Open Sans"/>
              </a:rPr>
              <a:t>Oxygen is what humans and animals breathe on Earth to survive! All living things need oxygen to survive, and many like fish and insects need dissolved oxygen to breathe in the water.</a:t>
            </a:r>
          </a:p>
          <a:p>
            <a:pPr>
              <a:lnSpc>
                <a:spcPts val="3058"/>
              </a:lnSpc>
            </a:pPr>
            <a:endParaRPr lang="en-US" sz="2039">
              <a:solidFill>
                <a:srgbClr val="242424"/>
              </a:solidFill>
              <a:latin typeface="Open Sans"/>
            </a:endParaRPr>
          </a:p>
        </p:txBody>
      </p:sp>
      <p:sp>
        <p:nvSpPr>
          <p:cNvPr id="5" name="TextBox 5"/>
          <p:cNvSpPr txBox="1"/>
          <p:nvPr/>
        </p:nvSpPr>
        <p:spPr>
          <a:xfrm>
            <a:off x="7817842" y="2578434"/>
            <a:ext cx="6356199" cy="886936"/>
          </a:xfrm>
          <a:prstGeom prst="rect">
            <a:avLst/>
          </a:prstGeom>
        </p:spPr>
        <p:txBody>
          <a:bodyPr lIns="0" tIns="0" rIns="0" bIns="0" rtlCol="0" anchor="t">
            <a:spAutoFit/>
          </a:bodyPr>
          <a:lstStyle/>
          <a:p>
            <a:pPr>
              <a:lnSpc>
                <a:spcPts val="6696"/>
              </a:lnSpc>
            </a:pPr>
            <a:r>
              <a:rPr lang="en-US" sz="6087">
                <a:solidFill>
                  <a:srgbClr val="1C3653"/>
                </a:solidFill>
                <a:latin typeface="Tungsten Rounded 2"/>
              </a:rPr>
              <a:t>Dissolved oxygen</a:t>
            </a:r>
          </a:p>
        </p:txBody>
      </p:sp>
      <p:pic>
        <p:nvPicPr>
          <p:cNvPr id="6" name="Picture 6"/>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938" r="2340" b="3891"/>
          <a:stretch>
            <a:fillRect/>
          </a:stretch>
        </p:blipFill>
        <p:spPr>
          <a:xfrm>
            <a:off x="5130792" y="195614"/>
            <a:ext cx="12128508" cy="6799256"/>
          </a:xfrm>
          <a:prstGeom prst="rect">
            <a:avLst/>
          </a:prstGeom>
        </p:spPr>
      </p:pic>
      <p:sp>
        <p:nvSpPr>
          <p:cNvPr id="3" name="TextBox 3"/>
          <p:cNvSpPr txBox="1"/>
          <p:nvPr/>
        </p:nvSpPr>
        <p:spPr>
          <a:xfrm>
            <a:off x="5418041" y="7175249"/>
            <a:ext cx="10833360" cy="2878455"/>
          </a:xfrm>
          <a:prstGeom prst="rect">
            <a:avLst/>
          </a:prstGeom>
        </p:spPr>
        <p:txBody>
          <a:bodyPr lIns="0" tIns="0" rIns="0" bIns="0" rtlCol="0" anchor="t">
            <a:spAutoFit/>
          </a:bodyPr>
          <a:lstStyle/>
          <a:p>
            <a:pPr marL="518160" lvl="1" indent="-259080">
              <a:lnSpc>
                <a:spcPts val="3840"/>
              </a:lnSpc>
              <a:buFont typeface="Arial"/>
              <a:buChar char="•"/>
            </a:pPr>
            <a:r>
              <a:rPr lang="en-US" sz="2400">
                <a:solidFill>
                  <a:srgbClr val="242424"/>
                </a:solidFill>
                <a:latin typeface="Open Sans"/>
              </a:rPr>
              <a:t>In the graph, when is the lowest recorded dissolved oxygen reading? When is the highest?</a:t>
            </a:r>
          </a:p>
          <a:p>
            <a:pPr marL="518160" lvl="1" indent="-259080">
              <a:lnSpc>
                <a:spcPts val="3840"/>
              </a:lnSpc>
              <a:buFont typeface="Arial"/>
              <a:buChar char="•"/>
            </a:pPr>
            <a:r>
              <a:rPr lang="en-US" sz="2400">
                <a:solidFill>
                  <a:srgbClr val="242424"/>
                </a:solidFill>
                <a:latin typeface="Open Sans"/>
              </a:rPr>
              <a:t>What do you think will happen by the 2030’s? </a:t>
            </a:r>
          </a:p>
          <a:p>
            <a:pPr marL="518160" lvl="1" indent="-259080">
              <a:lnSpc>
                <a:spcPts val="3840"/>
              </a:lnSpc>
              <a:buFont typeface="Arial"/>
              <a:buChar char="•"/>
            </a:pPr>
            <a:r>
              <a:rPr lang="en-US" sz="2400">
                <a:solidFill>
                  <a:srgbClr val="242424"/>
                </a:solidFill>
                <a:latin typeface="Open Sans"/>
              </a:rPr>
              <a:t>What is the lowest value that dissolved oxygen might reach? </a:t>
            </a:r>
          </a:p>
          <a:p>
            <a:pPr marL="518160" lvl="1" indent="-259080">
              <a:lnSpc>
                <a:spcPts val="3840"/>
              </a:lnSpc>
              <a:buFont typeface="Arial"/>
              <a:buChar char="•"/>
            </a:pPr>
            <a:r>
              <a:rPr lang="en-US" sz="2400">
                <a:solidFill>
                  <a:srgbClr val="242424"/>
                </a:solidFill>
                <a:latin typeface="Open Sans"/>
              </a:rPr>
              <a:t>What might the consequences of this be for aquatic life?</a:t>
            </a:r>
          </a:p>
          <a:p>
            <a:pPr>
              <a:lnSpc>
                <a:spcPts val="3840"/>
              </a:lnSpc>
            </a:pPr>
            <a:endParaRPr lang="en-US" sz="2400">
              <a:solidFill>
                <a:srgbClr val="242424"/>
              </a:solidFill>
              <a:latin typeface="Open Sans"/>
            </a:endParaRPr>
          </a:p>
        </p:txBody>
      </p:sp>
      <p:sp>
        <p:nvSpPr>
          <p:cNvPr id="4" name="TextBox 4"/>
          <p:cNvSpPr txBox="1"/>
          <p:nvPr/>
        </p:nvSpPr>
        <p:spPr>
          <a:xfrm>
            <a:off x="568522" y="1066800"/>
            <a:ext cx="4849519" cy="199374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4: Comparing two sets of data</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90" r="332"/>
          <a:stretch>
            <a:fillRect/>
          </a:stretch>
        </p:blipFill>
        <p:spPr>
          <a:xfrm>
            <a:off x="5596153" y="0"/>
            <a:ext cx="11048850" cy="7671388"/>
          </a:xfrm>
          <a:prstGeom prst="rect">
            <a:avLst/>
          </a:prstGeom>
        </p:spPr>
      </p:pic>
      <p:sp>
        <p:nvSpPr>
          <p:cNvPr id="3" name="TextBox 3"/>
          <p:cNvSpPr txBox="1"/>
          <p:nvPr/>
        </p:nvSpPr>
        <p:spPr>
          <a:xfrm>
            <a:off x="5418041" y="7985878"/>
            <a:ext cx="11999935" cy="2392680"/>
          </a:xfrm>
          <a:prstGeom prst="rect">
            <a:avLst/>
          </a:prstGeom>
        </p:spPr>
        <p:txBody>
          <a:bodyPr lIns="0" tIns="0" rIns="0" bIns="0" rtlCol="0" anchor="t">
            <a:spAutoFit/>
          </a:bodyPr>
          <a:lstStyle/>
          <a:p>
            <a:pPr marL="518160" lvl="1" indent="-259080">
              <a:lnSpc>
                <a:spcPts val="3840"/>
              </a:lnSpc>
              <a:buFont typeface="Arial"/>
              <a:buChar char="•"/>
            </a:pPr>
            <a:r>
              <a:rPr lang="en-US" sz="2400">
                <a:solidFill>
                  <a:srgbClr val="242424"/>
                </a:solidFill>
                <a:latin typeface="Open Sans"/>
              </a:rPr>
              <a:t>In the graph, how are water temperature and dissolved oxygen changing over time? Why do you think that might be?</a:t>
            </a:r>
          </a:p>
          <a:p>
            <a:pPr marL="518160" lvl="1" indent="-259080">
              <a:lnSpc>
                <a:spcPts val="3840"/>
              </a:lnSpc>
              <a:buFont typeface="Arial"/>
              <a:buChar char="•"/>
            </a:pPr>
            <a:r>
              <a:rPr lang="en-US" sz="2400">
                <a:solidFill>
                  <a:srgbClr val="242424"/>
                </a:solidFill>
                <a:latin typeface="Open Sans"/>
              </a:rPr>
              <a:t>What does the graph suggest about the relationship between water temperature and dissolved oxygen? Do you think one may influence the other?</a:t>
            </a:r>
          </a:p>
          <a:p>
            <a:pPr>
              <a:lnSpc>
                <a:spcPts val="3840"/>
              </a:lnSpc>
            </a:pPr>
            <a:endParaRPr lang="en-US" sz="2400">
              <a:solidFill>
                <a:srgbClr val="242424"/>
              </a:solidFill>
              <a:latin typeface="Open Sans"/>
            </a:endParaRPr>
          </a:p>
        </p:txBody>
      </p:sp>
      <p:sp>
        <p:nvSpPr>
          <p:cNvPr id="4" name="TextBox 4"/>
          <p:cNvSpPr txBox="1"/>
          <p:nvPr/>
        </p:nvSpPr>
        <p:spPr>
          <a:xfrm>
            <a:off x="568522" y="1066800"/>
            <a:ext cx="4849519" cy="199374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4: Comparing two sets of data</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813" r="6182"/>
          <a:stretch>
            <a:fillRect/>
          </a:stretch>
        </p:blipFill>
        <p:spPr>
          <a:xfrm>
            <a:off x="0" y="2662974"/>
            <a:ext cx="10159543" cy="6469584"/>
          </a:xfrm>
          <a:prstGeom prst="rect">
            <a:avLst/>
          </a:prstGeom>
        </p:spPr>
      </p:pic>
      <p:sp>
        <p:nvSpPr>
          <p:cNvPr id="3" name="TextBox 3"/>
          <p:cNvSpPr txBox="1"/>
          <p:nvPr/>
        </p:nvSpPr>
        <p:spPr>
          <a:xfrm>
            <a:off x="10384951" y="2239801"/>
            <a:ext cx="7487242" cy="7736205"/>
          </a:xfrm>
          <a:prstGeom prst="rect">
            <a:avLst/>
          </a:prstGeom>
        </p:spPr>
        <p:txBody>
          <a:bodyPr lIns="0" tIns="0" rIns="0" bIns="0" rtlCol="0" anchor="t">
            <a:spAutoFit/>
          </a:bodyPr>
          <a:lstStyle/>
          <a:p>
            <a:pPr>
              <a:lnSpc>
                <a:spcPts val="3840"/>
              </a:lnSpc>
            </a:pPr>
            <a:r>
              <a:rPr lang="en-US" sz="2400">
                <a:solidFill>
                  <a:srgbClr val="242424"/>
                </a:solidFill>
                <a:latin typeface="Open Sans Bold"/>
              </a:rPr>
              <a:t>Extension Activity:</a:t>
            </a:r>
          </a:p>
          <a:p>
            <a:pPr marL="518160" lvl="1" indent="-259080">
              <a:lnSpc>
                <a:spcPts val="3840"/>
              </a:lnSpc>
              <a:buFont typeface="Arial"/>
              <a:buChar char="•"/>
            </a:pPr>
            <a:r>
              <a:rPr lang="en-US" sz="2400">
                <a:solidFill>
                  <a:srgbClr val="242424"/>
                </a:solidFill>
                <a:latin typeface="Open Sans"/>
              </a:rPr>
              <a:t>What is the highest value recorded for dissolved oxygen? What was the water temperature for this observation?</a:t>
            </a:r>
          </a:p>
          <a:p>
            <a:pPr marL="518160" lvl="1" indent="-259080">
              <a:lnSpc>
                <a:spcPts val="3840"/>
              </a:lnSpc>
              <a:buFont typeface="Arial"/>
              <a:buChar char="•"/>
            </a:pPr>
            <a:r>
              <a:rPr lang="en-US" sz="2400">
                <a:solidFill>
                  <a:srgbClr val="242424"/>
                </a:solidFill>
                <a:latin typeface="Open Sans"/>
              </a:rPr>
              <a:t>What is the highest value recorded for water temperature? What was the value of dissolved oxygen for this observation?</a:t>
            </a:r>
          </a:p>
          <a:p>
            <a:pPr marL="518160" lvl="1" indent="-259080">
              <a:lnSpc>
                <a:spcPts val="3840"/>
              </a:lnSpc>
              <a:buFont typeface="Arial"/>
              <a:buChar char="•"/>
            </a:pPr>
            <a:r>
              <a:rPr lang="en-US" sz="2400">
                <a:solidFill>
                  <a:srgbClr val="242424"/>
                </a:solidFill>
                <a:latin typeface="Open Sans"/>
              </a:rPr>
              <a:t>Based on the trend line (line of best fit), what dissolved oxygen value would you expect for a water temperature of 30 degrees Celsius? </a:t>
            </a:r>
          </a:p>
          <a:p>
            <a:pPr marL="518160" lvl="1" indent="-259080">
              <a:lnSpc>
                <a:spcPts val="3840"/>
              </a:lnSpc>
              <a:buFont typeface="Arial"/>
              <a:buChar char="•"/>
            </a:pPr>
            <a:r>
              <a:rPr lang="en-US" sz="2400">
                <a:solidFill>
                  <a:srgbClr val="242424"/>
                </a:solidFill>
                <a:latin typeface="Open Sans"/>
              </a:rPr>
              <a:t>Based on the trend line (line of best fit), what water temperature would you expect for a dissolved oxygen value of 10 mg/L?</a:t>
            </a:r>
          </a:p>
          <a:p>
            <a:pPr marL="518160" lvl="1" indent="-259080">
              <a:lnSpc>
                <a:spcPts val="3840"/>
              </a:lnSpc>
              <a:buFont typeface="Arial"/>
              <a:buChar char="•"/>
            </a:pPr>
            <a:r>
              <a:rPr lang="en-US" sz="2400">
                <a:solidFill>
                  <a:srgbClr val="242424"/>
                </a:solidFill>
                <a:latin typeface="Open Sans"/>
              </a:rPr>
              <a:t>What kind of relationship might exist between water temperature and dissolved oxygen?</a:t>
            </a:r>
          </a:p>
          <a:p>
            <a:pPr>
              <a:lnSpc>
                <a:spcPts val="3840"/>
              </a:lnSpc>
            </a:pPr>
            <a:endParaRPr lang="en-US" sz="2400">
              <a:solidFill>
                <a:srgbClr val="242424"/>
              </a:solidFill>
              <a:latin typeface="Open Sans"/>
            </a:endParaRPr>
          </a:p>
        </p:txBody>
      </p:sp>
      <p:sp>
        <p:nvSpPr>
          <p:cNvPr id="4" name="TextBox 4"/>
          <p:cNvSpPr txBox="1"/>
          <p:nvPr/>
        </p:nvSpPr>
        <p:spPr>
          <a:xfrm>
            <a:off x="4294481" y="536654"/>
            <a:ext cx="9699038" cy="1022191"/>
          </a:xfrm>
          <a:prstGeom prst="rect">
            <a:avLst/>
          </a:prstGeom>
        </p:spPr>
        <p:txBody>
          <a:bodyPr lIns="0" tIns="0" rIns="0" bIns="0" rtlCol="0" anchor="t">
            <a:spAutoFit/>
          </a:bodyPr>
          <a:lstStyle/>
          <a:p>
            <a:pPr algn="ctr">
              <a:lnSpc>
                <a:spcPts val="7686"/>
              </a:lnSpc>
            </a:pPr>
            <a:r>
              <a:rPr lang="en-US" sz="6987">
                <a:solidFill>
                  <a:srgbClr val="1C3653"/>
                </a:solidFill>
                <a:latin typeface="Tungsten Rounded 1"/>
              </a:rPr>
              <a:t>Part 4: Comparing two sets of data</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497" t="7754" b="28118"/>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70974" y="195614"/>
            <a:ext cx="1841863" cy="1896384"/>
          </a:xfrm>
          <a:prstGeom prst="rect">
            <a:avLst/>
          </a:prstGeom>
        </p:spPr>
      </p:pic>
      <p:grpSp>
        <p:nvGrpSpPr>
          <p:cNvPr id="4" name="Group 4"/>
          <p:cNvGrpSpPr/>
          <p:nvPr/>
        </p:nvGrpSpPr>
        <p:grpSpPr>
          <a:xfrm>
            <a:off x="10106300" y="195614"/>
            <a:ext cx="6064674" cy="6064674"/>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3653"/>
            </a:solidFill>
          </p:spPr>
        </p:sp>
      </p:grpSp>
      <p:sp>
        <p:nvSpPr>
          <p:cNvPr id="6" name="TextBox 6"/>
          <p:cNvSpPr txBox="1"/>
          <p:nvPr/>
        </p:nvSpPr>
        <p:spPr>
          <a:xfrm>
            <a:off x="10868679" y="3017258"/>
            <a:ext cx="4539916" cy="2089785"/>
          </a:xfrm>
          <a:prstGeom prst="rect">
            <a:avLst/>
          </a:prstGeom>
        </p:spPr>
        <p:txBody>
          <a:bodyPr lIns="0" tIns="0" rIns="0" bIns="0" rtlCol="0" anchor="t">
            <a:spAutoFit/>
          </a:bodyPr>
          <a:lstStyle/>
          <a:p>
            <a:pPr algn="ctr">
              <a:lnSpc>
                <a:spcPts val="5399"/>
              </a:lnSpc>
            </a:pPr>
            <a:r>
              <a:rPr lang="en-US" sz="5399">
                <a:solidFill>
                  <a:srgbClr val="FDFBFB"/>
                </a:solidFill>
                <a:latin typeface="Tungsten Rounded 2"/>
              </a:rPr>
              <a:t>What can we learn about displaying data by creating our own graph?</a:t>
            </a:r>
          </a:p>
        </p:txBody>
      </p:sp>
      <p:sp>
        <p:nvSpPr>
          <p:cNvPr id="7" name="TextBox 7"/>
          <p:cNvSpPr txBox="1"/>
          <p:nvPr/>
        </p:nvSpPr>
        <p:spPr>
          <a:xfrm>
            <a:off x="11154136" y="917948"/>
            <a:ext cx="3969003" cy="2023110"/>
          </a:xfrm>
          <a:prstGeom prst="rect">
            <a:avLst/>
          </a:prstGeom>
        </p:spPr>
        <p:txBody>
          <a:bodyPr lIns="0" tIns="0" rIns="0" bIns="0" rtlCol="0" anchor="t">
            <a:spAutoFit/>
          </a:bodyPr>
          <a:lstStyle/>
          <a:p>
            <a:pPr algn="ctr">
              <a:lnSpc>
                <a:spcPts val="15180"/>
              </a:lnSpc>
            </a:pPr>
            <a:r>
              <a:rPr lang="en-US" sz="13800">
                <a:solidFill>
                  <a:srgbClr val="FDFBFB"/>
                </a:solidFill>
                <a:latin typeface="Tungsten Rounded 1"/>
              </a:rPr>
              <a:t>Part 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902874" y="3363980"/>
          <a:ext cx="7106860" cy="5577446"/>
        </p:xfrm>
        <a:graphic>
          <a:graphicData uri="http://schemas.openxmlformats.org/drawingml/2006/table">
            <a:tbl>
              <a:tblPr/>
              <a:tblGrid>
                <a:gridCol w="3557672">
                  <a:extLst>
                    <a:ext uri="{9D8B030D-6E8A-4147-A177-3AD203B41FA5}">
                      <a16:colId xmlns:a16="http://schemas.microsoft.com/office/drawing/2014/main" val="20000"/>
                    </a:ext>
                  </a:extLst>
                </a:gridCol>
                <a:gridCol w="3549188">
                  <a:extLst>
                    <a:ext uri="{9D8B030D-6E8A-4147-A177-3AD203B41FA5}">
                      <a16:colId xmlns:a16="http://schemas.microsoft.com/office/drawing/2014/main" val="20001"/>
                    </a:ext>
                  </a:extLst>
                </a:gridCol>
              </a:tblGrid>
              <a:tr h="544786">
                <a:tc>
                  <a:txBody>
                    <a:bodyPr/>
                    <a:lstStyle/>
                    <a:p>
                      <a:pPr algn="l">
                        <a:defRPr/>
                      </a:pPr>
                      <a:r>
                        <a:rPr lang="en-US" sz="2999">
                          <a:solidFill>
                            <a:srgbClr val="000000"/>
                          </a:solidFill>
                          <a:latin typeface="Tungsten Rounded 1"/>
                        </a:rPr>
                        <a:t>Observation date</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999">
                          <a:solidFill>
                            <a:srgbClr val="000000"/>
                          </a:solidFill>
                          <a:latin typeface="Tungsten Rounded 1"/>
                        </a:rPr>
                        <a:t>Water temperature</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3266">
                <a:tc>
                  <a:txBody>
                    <a:bodyPr/>
                    <a:lstStyle/>
                    <a:p>
                      <a:pPr algn="l">
                        <a:defRPr/>
                      </a:pPr>
                      <a:r>
                        <a:rPr lang="en-US" sz="2400">
                          <a:solidFill>
                            <a:srgbClr val="000000"/>
                          </a:solidFill>
                          <a:latin typeface="Open Sans"/>
                        </a:rPr>
                        <a:t>9/26/2020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17.4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3266">
                <a:tc>
                  <a:txBody>
                    <a:bodyPr/>
                    <a:lstStyle/>
                    <a:p>
                      <a:pPr algn="l">
                        <a:defRPr/>
                      </a:pPr>
                      <a:r>
                        <a:rPr lang="en-US" sz="2400">
                          <a:solidFill>
                            <a:srgbClr val="000000"/>
                          </a:solidFill>
                          <a:latin typeface="Open Sans"/>
                        </a:rPr>
                        <a:t>4/25/2021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8.6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3266">
                <a:tc>
                  <a:txBody>
                    <a:bodyPr/>
                    <a:lstStyle/>
                    <a:p>
                      <a:pPr algn="l">
                        <a:defRPr/>
                      </a:pPr>
                      <a:r>
                        <a:rPr lang="en-US" sz="2400">
                          <a:solidFill>
                            <a:srgbClr val="000000"/>
                          </a:solidFill>
                          <a:latin typeface="Open Sans"/>
                        </a:rPr>
                        <a:t>5/24/2021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19.9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3266">
                <a:tc>
                  <a:txBody>
                    <a:bodyPr/>
                    <a:lstStyle/>
                    <a:p>
                      <a:pPr algn="l">
                        <a:defRPr/>
                      </a:pPr>
                      <a:r>
                        <a:rPr lang="en-US" sz="2400">
                          <a:solidFill>
                            <a:srgbClr val="000000"/>
                          </a:solidFill>
                          <a:latin typeface="Open Sans"/>
                        </a:rPr>
                        <a:t>6/27/2021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20.9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3266">
                <a:tc>
                  <a:txBody>
                    <a:bodyPr/>
                    <a:lstStyle/>
                    <a:p>
                      <a:pPr algn="l">
                        <a:defRPr/>
                      </a:pPr>
                      <a:r>
                        <a:rPr lang="en-US" sz="2400">
                          <a:solidFill>
                            <a:srgbClr val="000000"/>
                          </a:solidFill>
                          <a:latin typeface="Open Sans"/>
                        </a:rPr>
                        <a:t>7/23/2021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25.8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3266">
                <a:tc>
                  <a:txBody>
                    <a:bodyPr/>
                    <a:lstStyle/>
                    <a:p>
                      <a:pPr algn="l">
                        <a:defRPr/>
                      </a:pPr>
                      <a:r>
                        <a:rPr lang="en-US" sz="2400">
                          <a:solidFill>
                            <a:srgbClr val="000000"/>
                          </a:solidFill>
                          <a:latin typeface="Open Sans"/>
                        </a:rPr>
                        <a:t>8/20/2021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27.2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03266">
                <a:tc>
                  <a:txBody>
                    <a:bodyPr/>
                    <a:lstStyle/>
                    <a:p>
                      <a:pPr algn="l">
                        <a:defRPr/>
                      </a:pPr>
                      <a:r>
                        <a:rPr lang="en-US" sz="2400">
                          <a:solidFill>
                            <a:srgbClr val="000000"/>
                          </a:solidFill>
                          <a:latin typeface="Open Sans"/>
                        </a:rPr>
                        <a:t>9/17/2021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20.7</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03266">
                <a:tc>
                  <a:txBody>
                    <a:bodyPr/>
                    <a:lstStyle/>
                    <a:p>
                      <a:pPr algn="l">
                        <a:defRPr/>
                      </a:pPr>
                      <a:r>
                        <a:rPr lang="en-US" sz="2400">
                          <a:solidFill>
                            <a:srgbClr val="000000"/>
                          </a:solidFill>
                          <a:latin typeface="Open Sans"/>
                        </a:rPr>
                        <a:t>4/24/2022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7.3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03266">
                <a:tc>
                  <a:txBody>
                    <a:bodyPr/>
                    <a:lstStyle/>
                    <a:p>
                      <a:pPr algn="l">
                        <a:defRPr/>
                      </a:pPr>
                      <a:r>
                        <a:rPr lang="en-US" sz="2400">
                          <a:solidFill>
                            <a:srgbClr val="000000"/>
                          </a:solidFill>
                          <a:latin typeface="Open Sans"/>
                        </a:rPr>
                        <a:t>6/24/2022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03266">
                <a:tc>
                  <a:txBody>
                    <a:bodyPr/>
                    <a:lstStyle/>
                    <a:p>
                      <a:pPr algn="l">
                        <a:defRPr/>
                      </a:pPr>
                      <a:r>
                        <a:rPr lang="en-US" sz="2400">
                          <a:solidFill>
                            <a:srgbClr val="000000"/>
                          </a:solidFill>
                          <a:latin typeface="Open Sans"/>
                        </a:rPr>
                        <a:t>7/30/2022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24.5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TextBox 3"/>
          <p:cNvSpPr txBox="1"/>
          <p:nvPr/>
        </p:nvSpPr>
        <p:spPr>
          <a:xfrm>
            <a:off x="11018174" y="3297305"/>
            <a:ext cx="4366952" cy="6376035"/>
          </a:xfrm>
          <a:prstGeom prst="rect">
            <a:avLst/>
          </a:prstGeom>
        </p:spPr>
        <p:txBody>
          <a:bodyPr lIns="0" tIns="0" rIns="0" bIns="0" rtlCol="0" anchor="t">
            <a:spAutoFit/>
          </a:bodyPr>
          <a:lstStyle/>
          <a:p>
            <a:pPr>
              <a:lnSpc>
                <a:spcPts val="3600"/>
              </a:lnSpc>
            </a:pPr>
            <a:r>
              <a:rPr lang="en-US" sz="2400">
                <a:solidFill>
                  <a:srgbClr val="242424"/>
                </a:solidFill>
                <a:latin typeface="Open Sans"/>
              </a:rPr>
              <a:t>Based on the information in Table 1, make a bar graph using graph paper and a ruler. You need to choose what will go on the x and y axis, and to plot each bar correctly. </a:t>
            </a:r>
          </a:p>
          <a:p>
            <a:pPr>
              <a:lnSpc>
                <a:spcPts val="3600"/>
              </a:lnSpc>
            </a:pPr>
            <a:endParaRPr lang="en-US" sz="2400">
              <a:solidFill>
                <a:srgbClr val="242424"/>
              </a:solidFill>
              <a:latin typeface="Open Sans"/>
            </a:endParaRPr>
          </a:p>
          <a:p>
            <a:pPr>
              <a:lnSpc>
                <a:spcPts val="3600"/>
              </a:lnSpc>
            </a:pPr>
            <a:r>
              <a:rPr lang="en-US" sz="2400">
                <a:solidFill>
                  <a:srgbClr val="242424"/>
                </a:solidFill>
                <a:latin typeface="Open Sans"/>
              </a:rPr>
              <a:t>Remember to label your x and y axis, and include a title. To make it easier, you can round table values to the nearest whole number.</a:t>
            </a:r>
          </a:p>
          <a:p>
            <a:pPr>
              <a:lnSpc>
                <a:spcPts val="3600"/>
              </a:lnSpc>
            </a:pPr>
            <a:endParaRPr lang="en-US" sz="2400">
              <a:solidFill>
                <a:srgbClr val="242424"/>
              </a:solidFill>
              <a:latin typeface="Open Sans"/>
            </a:endParaRPr>
          </a:p>
          <a:p>
            <a:pPr>
              <a:lnSpc>
                <a:spcPts val="3600"/>
              </a:lnSpc>
            </a:pPr>
            <a:endParaRPr lang="en-US" sz="2400">
              <a:solidFill>
                <a:srgbClr val="242424"/>
              </a:solidFill>
              <a:latin typeface="Open Sans"/>
            </a:endParaRPr>
          </a:p>
        </p:txBody>
      </p:sp>
      <p:sp>
        <p:nvSpPr>
          <p:cNvPr id="4" name="TextBox 4"/>
          <p:cNvSpPr txBox="1"/>
          <p:nvPr/>
        </p:nvSpPr>
        <p:spPr>
          <a:xfrm>
            <a:off x="4483235" y="662106"/>
            <a:ext cx="9321530" cy="1022191"/>
          </a:xfrm>
          <a:prstGeom prst="rect">
            <a:avLst/>
          </a:prstGeom>
        </p:spPr>
        <p:txBody>
          <a:bodyPr lIns="0" tIns="0" rIns="0" bIns="0" rtlCol="0" anchor="t">
            <a:spAutoFit/>
          </a:bodyPr>
          <a:lstStyle/>
          <a:p>
            <a:pPr algn="ctr">
              <a:lnSpc>
                <a:spcPts val="7686"/>
              </a:lnSpc>
            </a:pPr>
            <a:r>
              <a:rPr lang="en-US" sz="6987">
                <a:solidFill>
                  <a:srgbClr val="1C3653"/>
                </a:solidFill>
                <a:latin typeface="Tungsten Rounded 1"/>
              </a:rPr>
              <a:t>Part 5: Building our own graph</a:t>
            </a:r>
          </a:p>
        </p:txBody>
      </p:sp>
      <p:sp>
        <p:nvSpPr>
          <p:cNvPr id="5" name="TextBox 5"/>
          <p:cNvSpPr txBox="1"/>
          <p:nvPr/>
        </p:nvSpPr>
        <p:spPr>
          <a:xfrm>
            <a:off x="2902874" y="2724475"/>
            <a:ext cx="8506793" cy="819794"/>
          </a:xfrm>
          <a:prstGeom prst="rect">
            <a:avLst/>
          </a:prstGeom>
        </p:spPr>
        <p:txBody>
          <a:bodyPr lIns="0" tIns="0" rIns="0" bIns="0" rtlCol="0" anchor="t">
            <a:spAutoFit/>
          </a:bodyPr>
          <a:lstStyle/>
          <a:p>
            <a:pPr>
              <a:lnSpc>
                <a:spcPts val="3349"/>
              </a:lnSpc>
            </a:pPr>
            <a:r>
              <a:rPr lang="en-US" sz="2233">
                <a:solidFill>
                  <a:srgbClr val="242424"/>
                </a:solidFill>
                <a:latin typeface="Open Sans Bold"/>
              </a:rPr>
              <a:t>Table 1: Water temperature °C - East basin 2020-2022</a:t>
            </a:r>
          </a:p>
          <a:p>
            <a:pPr>
              <a:lnSpc>
                <a:spcPts val="3349"/>
              </a:lnSpc>
            </a:pPr>
            <a:endParaRPr lang="en-US" sz="2233">
              <a:solidFill>
                <a:srgbClr val="242424"/>
              </a:solidFill>
              <a:latin typeface="Open Sans Bold"/>
            </a:endParaRPr>
          </a:p>
        </p:txBody>
      </p:sp>
      <p:pic>
        <p:nvPicPr>
          <p:cNvPr id="6" name="Picture 6"/>
          <p:cNvPicPr>
            <a:picLocks noChangeAspect="1"/>
          </p:cNvPicPr>
          <p:nvPr/>
        </p:nvPicPr>
        <p:blipFill>
          <a:blip r:embed="rId3"/>
          <a:srcRect/>
          <a:stretch>
            <a:fillRect/>
          </a:stretch>
        </p:blipFill>
        <p:spPr>
          <a:xfrm>
            <a:off x="16823115" y="195614"/>
            <a:ext cx="1189722" cy="122493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21" b="1221"/>
          <a:stretch>
            <a:fillRect/>
          </a:stretch>
        </p:blipFill>
        <p:spPr>
          <a:xfrm>
            <a:off x="2784793" y="2007970"/>
            <a:ext cx="12718413" cy="7874486"/>
          </a:xfrm>
          <a:prstGeom prst="rect">
            <a:avLst/>
          </a:prstGeom>
        </p:spPr>
      </p:pic>
      <p:sp>
        <p:nvSpPr>
          <p:cNvPr id="3" name="TextBox 3"/>
          <p:cNvSpPr txBox="1"/>
          <p:nvPr/>
        </p:nvSpPr>
        <p:spPr>
          <a:xfrm>
            <a:off x="4483235" y="651760"/>
            <a:ext cx="9321530" cy="1022191"/>
          </a:xfrm>
          <a:prstGeom prst="rect">
            <a:avLst/>
          </a:prstGeom>
        </p:spPr>
        <p:txBody>
          <a:bodyPr lIns="0" tIns="0" rIns="0" bIns="0" rtlCol="0" anchor="t">
            <a:spAutoFit/>
          </a:bodyPr>
          <a:lstStyle/>
          <a:p>
            <a:pPr algn="ctr">
              <a:lnSpc>
                <a:spcPts val="7686"/>
              </a:lnSpc>
            </a:pPr>
            <a:r>
              <a:rPr lang="en-US" sz="6987">
                <a:solidFill>
                  <a:srgbClr val="1C3653"/>
                </a:solidFill>
                <a:latin typeface="Tungsten Rounded 1"/>
              </a:rPr>
              <a:t>Part 5: Building our own graph</a:t>
            </a:r>
          </a:p>
        </p:txBody>
      </p:sp>
      <p:sp>
        <p:nvSpPr>
          <p:cNvPr id="4" name="TextBox 4"/>
          <p:cNvSpPr txBox="1"/>
          <p:nvPr/>
        </p:nvSpPr>
        <p:spPr>
          <a:xfrm>
            <a:off x="6317886" y="1607277"/>
            <a:ext cx="5652227" cy="400694"/>
          </a:xfrm>
          <a:prstGeom prst="rect">
            <a:avLst/>
          </a:prstGeom>
        </p:spPr>
        <p:txBody>
          <a:bodyPr lIns="0" tIns="0" rIns="0" bIns="0" rtlCol="0" anchor="t">
            <a:spAutoFit/>
          </a:bodyPr>
          <a:lstStyle/>
          <a:p>
            <a:pPr algn="ctr">
              <a:lnSpc>
                <a:spcPts val="3349"/>
              </a:lnSpc>
            </a:pPr>
            <a:r>
              <a:rPr lang="en-US" sz="2233">
                <a:solidFill>
                  <a:srgbClr val="242424"/>
                </a:solidFill>
                <a:latin typeface="Open Sans Bold"/>
              </a:rPr>
              <a:t>Answer key</a:t>
            </a:r>
          </a:p>
        </p:txBody>
      </p:sp>
      <p:pic>
        <p:nvPicPr>
          <p:cNvPr id="5" name="Picture 5"/>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800786" y="1054652"/>
          <a:ext cx="5411931" cy="8801100"/>
        </p:xfrm>
        <a:graphic>
          <a:graphicData uri="http://schemas.openxmlformats.org/drawingml/2006/table">
            <a:tbl>
              <a:tblPr/>
              <a:tblGrid>
                <a:gridCol w="2776998">
                  <a:extLst>
                    <a:ext uri="{9D8B030D-6E8A-4147-A177-3AD203B41FA5}">
                      <a16:colId xmlns:a16="http://schemas.microsoft.com/office/drawing/2014/main" val="20000"/>
                    </a:ext>
                  </a:extLst>
                </a:gridCol>
                <a:gridCol w="2634933">
                  <a:extLst>
                    <a:ext uri="{9D8B030D-6E8A-4147-A177-3AD203B41FA5}">
                      <a16:colId xmlns:a16="http://schemas.microsoft.com/office/drawing/2014/main" val="20001"/>
                    </a:ext>
                  </a:extLst>
                </a:gridCol>
              </a:tblGrid>
              <a:tr h="553648">
                <a:tc>
                  <a:txBody>
                    <a:bodyPr/>
                    <a:lstStyle/>
                    <a:p>
                      <a:pPr algn="l">
                        <a:defRPr/>
                      </a:pPr>
                      <a:r>
                        <a:rPr lang="en-US" sz="3000">
                          <a:solidFill>
                            <a:srgbClr val="000000"/>
                          </a:solidFill>
                          <a:latin typeface="Tungsten Rounded 1"/>
                        </a:rPr>
                        <a:t>Observation date</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ungsten Rounded 1"/>
                        </a:rPr>
                        <a:t>Water temperature</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8192">
                <a:tc>
                  <a:txBody>
                    <a:bodyPr/>
                    <a:lstStyle/>
                    <a:p>
                      <a:pPr algn="l">
                        <a:defRPr/>
                      </a:pPr>
                      <a:r>
                        <a:rPr lang="en-US" sz="2199">
                          <a:solidFill>
                            <a:srgbClr val="000000"/>
                          </a:solidFill>
                          <a:latin typeface="Open Sans"/>
                        </a:rPr>
                        <a:t>5/24/2019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13.3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8192">
                <a:tc>
                  <a:txBody>
                    <a:bodyPr/>
                    <a:lstStyle/>
                    <a:p>
                      <a:pPr algn="l">
                        <a:defRPr/>
                      </a:pPr>
                      <a:r>
                        <a:rPr lang="en-US" sz="2199">
                          <a:solidFill>
                            <a:srgbClr val="000000"/>
                          </a:solidFill>
                          <a:latin typeface="Open Sans"/>
                        </a:rPr>
                        <a:t>6/24/2019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21.6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8192">
                <a:tc>
                  <a:txBody>
                    <a:bodyPr/>
                    <a:lstStyle/>
                    <a:p>
                      <a:pPr algn="l">
                        <a:defRPr/>
                      </a:pPr>
                      <a:r>
                        <a:rPr lang="en-US" sz="2199">
                          <a:solidFill>
                            <a:srgbClr val="000000"/>
                          </a:solidFill>
                          <a:latin typeface="Open Sans"/>
                        </a:rPr>
                        <a:t>7/24/2019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25.9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8192">
                <a:tc>
                  <a:txBody>
                    <a:bodyPr/>
                    <a:lstStyle/>
                    <a:p>
                      <a:pPr algn="l">
                        <a:defRPr/>
                      </a:pPr>
                      <a:r>
                        <a:rPr lang="en-US" sz="2199">
                          <a:solidFill>
                            <a:srgbClr val="000000"/>
                          </a:solidFill>
                          <a:latin typeface="Open Sans"/>
                        </a:rPr>
                        <a:t>8/25/2019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22.6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8192">
                <a:tc>
                  <a:txBody>
                    <a:bodyPr/>
                    <a:lstStyle/>
                    <a:p>
                      <a:pPr algn="l">
                        <a:defRPr/>
                      </a:pPr>
                      <a:r>
                        <a:rPr lang="en-US" sz="2199">
                          <a:solidFill>
                            <a:srgbClr val="000000"/>
                          </a:solidFill>
                          <a:latin typeface="Open Sans"/>
                        </a:rPr>
                        <a:t>9/24/2019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19.2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8192">
                <a:tc>
                  <a:txBody>
                    <a:bodyPr/>
                    <a:lstStyle/>
                    <a:p>
                      <a:pPr algn="l">
                        <a:defRPr/>
                      </a:pPr>
                      <a:r>
                        <a:rPr lang="en-US" sz="2199">
                          <a:solidFill>
                            <a:srgbClr val="000000"/>
                          </a:solidFill>
                          <a:latin typeface="Open Sans"/>
                        </a:rPr>
                        <a:t>5/24/2020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16.0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8192">
                <a:tc>
                  <a:txBody>
                    <a:bodyPr/>
                    <a:lstStyle/>
                    <a:p>
                      <a:pPr algn="l">
                        <a:defRPr/>
                      </a:pPr>
                      <a:r>
                        <a:rPr lang="en-US" sz="2199">
                          <a:solidFill>
                            <a:srgbClr val="000000"/>
                          </a:solidFill>
                          <a:latin typeface="Open Sans"/>
                        </a:rPr>
                        <a:t>6/26/2020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21.1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8192">
                <a:tc>
                  <a:txBody>
                    <a:bodyPr/>
                    <a:lstStyle/>
                    <a:p>
                      <a:pPr algn="l">
                        <a:defRPr/>
                      </a:pPr>
                      <a:r>
                        <a:rPr lang="en-US" sz="2199">
                          <a:solidFill>
                            <a:srgbClr val="000000"/>
                          </a:solidFill>
                          <a:latin typeface="Open Sans"/>
                        </a:rPr>
                        <a:t>7/26/2020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26.2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58192">
                <a:tc>
                  <a:txBody>
                    <a:bodyPr/>
                    <a:lstStyle/>
                    <a:p>
                      <a:pPr algn="l">
                        <a:defRPr/>
                      </a:pPr>
                      <a:r>
                        <a:rPr lang="en-US" sz="2199">
                          <a:solidFill>
                            <a:srgbClr val="000000"/>
                          </a:solidFill>
                          <a:latin typeface="Open Sans"/>
                        </a:rPr>
                        <a:t>8/31/2020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22.4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58192">
                <a:tc>
                  <a:txBody>
                    <a:bodyPr/>
                    <a:lstStyle/>
                    <a:p>
                      <a:pPr algn="l">
                        <a:defRPr/>
                      </a:pPr>
                      <a:r>
                        <a:rPr lang="en-US" sz="2199">
                          <a:solidFill>
                            <a:srgbClr val="000000"/>
                          </a:solidFill>
                          <a:latin typeface="Open Sans"/>
                        </a:rPr>
                        <a:t>9/26/2020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17.5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58192">
                <a:tc>
                  <a:txBody>
                    <a:bodyPr/>
                    <a:lstStyle/>
                    <a:p>
                      <a:pPr algn="l">
                        <a:defRPr/>
                      </a:pPr>
                      <a:r>
                        <a:rPr lang="en-US" sz="2199">
                          <a:solidFill>
                            <a:srgbClr val="000000"/>
                          </a:solidFill>
                          <a:latin typeface="Open Sans"/>
                        </a:rPr>
                        <a:t>5/24/2021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18.9</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58192">
                <a:tc>
                  <a:txBody>
                    <a:bodyPr/>
                    <a:lstStyle/>
                    <a:p>
                      <a:pPr algn="l">
                        <a:defRPr/>
                      </a:pPr>
                      <a:r>
                        <a:rPr lang="en-US" sz="2199">
                          <a:solidFill>
                            <a:srgbClr val="000000"/>
                          </a:solidFill>
                          <a:latin typeface="Open Sans"/>
                        </a:rPr>
                        <a:t>6/27/2021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19.8</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58192">
                <a:tc>
                  <a:txBody>
                    <a:bodyPr/>
                    <a:lstStyle/>
                    <a:p>
                      <a:pPr algn="l">
                        <a:defRPr/>
                      </a:pPr>
                      <a:r>
                        <a:rPr lang="en-US" sz="2199">
                          <a:solidFill>
                            <a:srgbClr val="000000"/>
                          </a:solidFill>
                          <a:latin typeface="Open Sans"/>
                        </a:rPr>
                        <a:t>7/23/2021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25.5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58192">
                <a:tc>
                  <a:txBody>
                    <a:bodyPr/>
                    <a:lstStyle/>
                    <a:p>
                      <a:pPr algn="l">
                        <a:defRPr/>
                      </a:pPr>
                      <a:r>
                        <a:rPr lang="en-US" sz="2199">
                          <a:solidFill>
                            <a:srgbClr val="000000"/>
                          </a:solidFill>
                          <a:latin typeface="Open Sans"/>
                        </a:rPr>
                        <a:t>8/20/2021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27.3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58192">
                <a:tc>
                  <a:txBody>
                    <a:bodyPr/>
                    <a:lstStyle/>
                    <a:p>
                      <a:pPr algn="l">
                        <a:defRPr/>
                      </a:pPr>
                      <a:r>
                        <a:rPr lang="en-US" sz="2199">
                          <a:solidFill>
                            <a:srgbClr val="000000"/>
                          </a:solidFill>
                          <a:latin typeface="Open Sans"/>
                        </a:rPr>
                        <a:t>9/17/2021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21.0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58192">
                <a:tc>
                  <a:txBody>
                    <a:bodyPr/>
                    <a:lstStyle/>
                    <a:p>
                      <a:pPr algn="l">
                        <a:defRPr/>
                      </a:pPr>
                      <a:r>
                        <a:rPr lang="en-US" sz="2199">
                          <a:solidFill>
                            <a:srgbClr val="000000"/>
                          </a:solidFill>
                          <a:latin typeface="Open Sans"/>
                        </a:rPr>
                        <a:t>5/29/2022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19.1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458192">
                <a:tc>
                  <a:txBody>
                    <a:bodyPr/>
                    <a:lstStyle/>
                    <a:p>
                      <a:pPr algn="l">
                        <a:defRPr/>
                      </a:pPr>
                      <a:r>
                        <a:rPr lang="en-US" sz="2199">
                          <a:solidFill>
                            <a:srgbClr val="000000"/>
                          </a:solidFill>
                          <a:latin typeface="Open Sans"/>
                        </a:rPr>
                        <a:t>6/25/2022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24.0</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458192">
                <a:tc>
                  <a:txBody>
                    <a:bodyPr/>
                    <a:lstStyle/>
                    <a:p>
                      <a:pPr algn="l">
                        <a:defRPr/>
                      </a:pPr>
                      <a:r>
                        <a:rPr lang="en-US" sz="2199">
                          <a:solidFill>
                            <a:srgbClr val="000000"/>
                          </a:solidFill>
                          <a:latin typeface="Open Sans"/>
                        </a:rPr>
                        <a:t>7/31/2022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199">
                          <a:solidFill>
                            <a:srgbClr val="000000"/>
                          </a:solidFill>
                          <a:latin typeface="Open Sans"/>
                        </a:rPr>
                        <a:t>24.5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3" name="TextBox 3"/>
          <p:cNvSpPr txBox="1"/>
          <p:nvPr/>
        </p:nvSpPr>
        <p:spPr>
          <a:xfrm>
            <a:off x="1225068" y="2425065"/>
            <a:ext cx="6536381" cy="6833235"/>
          </a:xfrm>
          <a:prstGeom prst="rect">
            <a:avLst/>
          </a:prstGeom>
        </p:spPr>
        <p:txBody>
          <a:bodyPr lIns="0" tIns="0" rIns="0" bIns="0" rtlCol="0" anchor="t">
            <a:spAutoFit/>
          </a:bodyPr>
          <a:lstStyle/>
          <a:p>
            <a:pPr>
              <a:lnSpc>
                <a:spcPts val="3600"/>
              </a:lnSpc>
            </a:pPr>
            <a:r>
              <a:rPr lang="en-US" sz="2400">
                <a:solidFill>
                  <a:srgbClr val="242424"/>
                </a:solidFill>
                <a:latin typeface="Open Sans Bold"/>
              </a:rPr>
              <a:t>Extension activity: </a:t>
            </a:r>
          </a:p>
          <a:p>
            <a:pPr>
              <a:lnSpc>
                <a:spcPts val="3600"/>
              </a:lnSpc>
            </a:pPr>
            <a:r>
              <a:rPr lang="en-US" sz="2400">
                <a:solidFill>
                  <a:srgbClr val="242424"/>
                </a:solidFill>
                <a:latin typeface="Open Sans"/>
              </a:rPr>
              <a:t>Based on the information in Table 2, make a </a:t>
            </a:r>
            <a:r>
              <a:rPr lang="en-US" sz="2400">
                <a:solidFill>
                  <a:srgbClr val="242424"/>
                </a:solidFill>
                <a:latin typeface="Open Sans Bold"/>
              </a:rPr>
              <a:t>histogram </a:t>
            </a:r>
            <a:r>
              <a:rPr lang="en-US" sz="2400">
                <a:solidFill>
                  <a:srgbClr val="242424"/>
                </a:solidFill>
                <a:latin typeface="Open Sans"/>
              </a:rPr>
              <a:t>of water temperature at Sharbot Lake (West basin) from 2019 to 2022. </a:t>
            </a:r>
          </a:p>
          <a:p>
            <a:pPr>
              <a:lnSpc>
                <a:spcPts val="3600"/>
              </a:lnSpc>
            </a:pPr>
            <a:endParaRPr lang="en-US" sz="2400">
              <a:solidFill>
                <a:srgbClr val="242424"/>
              </a:solidFill>
              <a:latin typeface="Open Sans"/>
            </a:endParaRPr>
          </a:p>
          <a:p>
            <a:pPr>
              <a:lnSpc>
                <a:spcPts val="3600"/>
              </a:lnSpc>
            </a:pPr>
            <a:r>
              <a:rPr lang="en-US" sz="2400">
                <a:solidFill>
                  <a:srgbClr val="242424"/>
                </a:solidFill>
                <a:latin typeface="Open Sans"/>
              </a:rPr>
              <a:t>You need to set an appropriate number of intervals, make a frequency distribution table using these intervals, then make a graph with the intervals on the x axis and frequency on the y axis. </a:t>
            </a:r>
          </a:p>
          <a:p>
            <a:pPr>
              <a:lnSpc>
                <a:spcPts val="3600"/>
              </a:lnSpc>
            </a:pPr>
            <a:endParaRPr lang="en-US" sz="2400">
              <a:solidFill>
                <a:srgbClr val="242424"/>
              </a:solidFill>
              <a:latin typeface="Open Sans"/>
            </a:endParaRPr>
          </a:p>
          <a:p>
            <a:pPr>
              <a:lnSpc>
                <a:spcPts val="3600"/>
              </a:lnSpc>
            </a:pPr>
            <a:r>
              <a:rPr lang="en-US" sz="2400">
                <a:solidFill>
                  <a:srgbClr val="242424"/>
                </a:solidFill>
                <a:latin typeface="Open Sans"/>
              </a:rPr>
              <a:t>Don’t forget to label your axes!</a:t>
            </a:r>
          </a:p>
          <a:p>
            <a:pPr>
              <a:lnSpc>
                <a:spcPts val="3600"/>
              </a:lnSpc>
            </a:pPr>
            <a:endParaRPr lang="en-US" sz="2400">
              <a:solidFill>
                <a:srgbClr val="242424"/>
              </a:solidFill>
              <a:latin typeface="Open Sans"/>
            </a:endParaRPr>
          </a:p>
          <a:p>
            <a:pPr>
              <a:lnSpc>
                <a:spcPts val="3600"/>
              </a:lnSpc>
            </a:pPr>
            <a:endParaRPr lang="en-US" sz="2400">
              <a:solidFill>
                <a:srgbClr val="242424"/>
              </a:solidFill>
              <a:latin typeface="Open Sans"/>
            </a:endParaRPr>
          </a:p>
          <a:p>
            <a:pPr>
              <a:lnSpc>
                <a:spcPts val="3600"/>
              </a:lnSpc>
            </a:pPr>
            <a:endParaRPr lang="en-US" sz="2400">
              <a:solidFill>
                <a:srgbClr val="242424"/>
              </a:solidFill>
              <a:latin typeface="Open Sans"/>
            </a:endParaRPr>
          </a:p>
        </p:txBody>
      </p:sp>
      <p:sp>
        <p:nvSpPr>
          <p:cNvPr id="4" name="TextBox 4"/>
          <p:cNvSpPr txBox="1"/>
          <p:nvPr/>
        </p:nvSpPr>
        <p:spPr>
          <a:xfrm>
            <a:off x="1225068" y="1066800"/>
            <a:ext cx="9321530" cy="10221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5: Building our own graph</a:t>
            </a:r>
          </a:p>
        </p:txBody>
      </p:sp>
      <p:sp>
        <p:nvSpPr>
          <p:cNvPr id="5" name="TextBox 5"/>
          <p:cNvSpPr txBox="1"/>
          <p:nvPr/>
        </p:nvSpPr>
        <p:spPr>
          <a:xfrm>
            <a:off x="9570531" y="364849"/>
            <a:ext cx="5872440" cy="819794"/>
          </a:xfrm>
          <a:prstGeom prst="rect">
            <a:avLst/>
          </a:prstGeom>
        </p:spPr>
        <p:txBody>
          <a:bodyPr lIns="0" tIns="0" rIns="0" bIns="0" rtlCol="0" anchor="t">
            <a:spAutoFit/>
          </a:bodyPr>
          <a:lstStyle/>
          <a:p>
            <a:pPr algn="ctr">
              <a:lnSpc>
                <a:spcPts val="3349"/>
              </a:lnSpc>
            </a:pPr>
            <a:r>
              <a:rPr lang="en-US" sz="2233">
                <a:solidFill>
                  <a:srgbClr val="242424"/>
                </a:solidFill>
                <a:latin typeface="Open Sans Bold"/>
              </a:rPr>
              <a:t>Table 2: Water temperature °C 2019-2022</a:t>
            </a:r>
          </a:p>
          <a:p>
            <a:pPr>
              <a:lnSpc>
                <a:spcPts val="3349"/>
              </a:lnSpc>
            </a:pPr>
            <a:endParaRPr lang="en-US" sz="2233">
              <a:solidFill>
                <a:srgbClr val="242424"/>
              </a:solidFill>
              <a:latin typeface="Open Sans Bold"/>
            </a:endParaRPr>
          </a:p>
        </p:txBody>
      </p:sp>
      <p:pic>
        <p:nvPicPr>
          <p:cNvPr id="6" name="Picture 6"/>
          <p:cNvPicPr>
            <a:picLocks noChangeAspect="1"/>
          </p:cNvPicPr>
          <p:nvPr/>
        </p:nvPicPr>
        <p:blipFill>
          <a:blip r:embed="rId2"/>
          <a:srcRect/>
          <a:stretch>
            <a:fillRect/>
          </a:stretch>
        </p:blipFill>
        <p:spPr>
          <a:xfrm>
            <a:off x="16823115" y="195614"/>
            <a:ext cx="1189722" cy="122493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793584" y="3574910"/>
          <a:ext cx="5144529" cy="4930140"/>
        </p:xfrm>
        <a:graphic>
          <a:graphicData uri="http://schemas.openxmlformats.org/drawingml/2006/table">
            <a:tbl>
              <a:tblPr/>
              <a:tblGrid>
                <a:gridCol w="2905049">
                  <a:extLst>
                    <a:ext uri="{9D8B030D-6E8A-4147-A177-3AD203B41FA5}">
                      <a16:colId xmlns:a16="http://schemas.microsoft.com/office/drawing/2014/main" val="20000"/>
                    </a:ext>
                  </a:extLst>
                </a:gridCol>
                <a:gridCol w="2239481">
                  <a:extLst>
                    <a:ext uri="{9D8B030D-6E8A-4147-A177-3AD203B41FA5}">
                      <a16:colId xmlns:a16="http://schemas.microsoft.com/office/drawing/2014/main" val="20001"/>
                    </a:ext>
                  </a:extLst>
                </a:gridCol>
              </a:tblGrid>
              <a:tr h="821690">
                <a:tc>
                  <a:txBody>
                    <a:bodyPr/>
                    <a:lstStyle/>
                    <a:p>
                      <a:pPr algn="l">
                        <a:defRPr/>
                      </a:pPr>
                      <a:r>
                        <a:rPr lang="en-US" sz="3000">
                          <a:solidFill>
                            <a:srgbClr val="000000"/>
                          </a:solidFill>
                          <a:latin typeface="Tungsten Rounded 1"/>
                        </a:rPr>
                        <a:t>Value</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r>
                        <a:rPr lang="en-US" sz="3000">
                          <a:solidFill>
                            <a:srgbClr val="000000"/>
                          </a:solidFill>
                          <a:latin typeface="Tungsten Rounded 1"/>
                        </a:rPr>
                        <a:t>Frequency</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1690">
                <a:tc>
                  <a:txBody>
                    <a:bodyPr/>
                    <a:lstStyle/>
                    <a:p>
                      <a:pPr algn="l">
                        <a:defRPr/>
                      </a:pPr>
                      <a:r>
                        <a:rPr lang="en-US" sz="2229">
                          <a:solidFill>
                            <a:srgbClr val="000000"/>
                          </a:solidFill>
                          <a:latin typeface="Open Sans"/>
                        </a:rPr>
                        <a:t>4-5.99</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1690">
                <a:tc>
                  <a:txBody>
                    <a:bodyPr/>
                    <a:lstStyle/>
                    <a:p>
                      <a:pPr algn="l">
                        <a:defRPr/>
                      </a:pPr>
                      <a:r>
                        <a:rPr lang="en-US" sz="2400">
                          <a:solidFill>
                            <a:srgbClr val="000000"/>
                          </a:solidFill>
                          <a:latin typeface="Open Sans"/>
                        </a:rPr>
                        <a:t>6-7.99</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13</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1690">
                <a:tc>
                  <a:txBody>
                    <a:bodyPr/>
                    <a:lstStyle/>
                    <a:p>
                      <a:pPr algn="l">
                        <a:defRPr/>
                      </a:pPr>
                      <a:r>
                        <a:rPr lang="en-US" sz="2400">
                          <a:solidFill>
                            <a:srgbClr val="000000"/>
                          </a:solidFill>
                          <a:latin typeface="Open Sans"/>
                        </a:rPr>
                        <a:t>8-9.99</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27</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1690">
                <a:tc>
                  <a:txBody>
                    <a:bodyPr/>
                    <a:lstStyle/>
                    <a:p>
                      <a:pPr algn="l">
                        <a:defRPr/>
                      </a:pPr>
                      <a:r>
                        <a:rPr lang="en-US" sz="2400">
                          <a:solidFill>
                            <a:srgbClr val="000000"/>
                          </a:solidFill>
                          <a:latin typeface="Open Sans"/>
                        </a:rPr>
                        <a:t>10-11.99</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3</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1690">
                <a:tc>
                  <a:txBody>
                    <a:bodyPr/>
                    <a:lstStyle/>
                    <a:p>
                      <a:pPr algn="l">
                        <a:defRPr/>
                      </a:pPr>
                      <a:r>
                        <a:rPr lang="en-US" sz="2400">
                          <a:solidFill>
                            <a:srgbClr val="000000"/>
                          </a:solidFill>
                          <a:latin typeface="Open Sans"/>
                        </a:rPr>
                        <a:t>12-13.99</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defRPr/>
                      </a:pPr>
                      <a:r>
                        <a:rPr lang="en-US" sz="2400">
                          <a:solidFill>
                            <a:srgbClr val="000000"/>
                          </a:solidFill>
                          <a:latin typeface="Open Sans"/>
                        </a:rPr>
                        <a:t>1</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 name="Picture 3"/>
          <p:cNvPicPr>
            <a:picLocks noChangeAspect="1"/>
          </p:cNvPicPr>
          <p:nvPr/>
        </p:nvPicPr>
        <p:blipFill>
          <a:blip r:embed="rId3"/>
          <a:srcRect l="2295" t="3239" r="2742"/>
          <a:stretch>
            <a:fillRect/>
          </a:stretch>
        </p:blipFill>
        <p:spPr>
          <a:xfrm>
            <a:off x="8849507" y="4602635"/>
            <a:ext cx="8409793" cy="5143500"/>
          </a:xfrm>
          <a:prstGeom prst="rect">
            <a:avLst/>
          </a:prstGeom>
        </p:spPr>
      </p:pic>
      <p:sp>
        <p:nvSpPr>
          <p:cNvPr id="4" name="TextBox 4"/>
          <p:cNvSpPr txBox="1"/>
          <p:nvPr/>
        </p:nvSpPr>
        <p:spPr>
          <a:xfrm>
            <a:off x="8817668" y="2309402"/>
            <a:ext cx="5652227" cy="2718435"/>
          </a:xfrm>
          <a:prstGeom prst="rect">
            <a:avLst/>
          </a:prstGeom>
        </p:spPr>
        <p:txBody>
          <a:bodyPr lIns="0" tIns="0" rIns="0" bIns="0" rtlCol="0" anchor="t">
            <a:spAutoFit/>
          </a:bodyPr>
          <a:lstStyle/>
          <a:p>
            <a:pPr>
              <a:lnSpc>
                <a:spcPts val="3600"/>
              </a:lnSpc>
            </a:pPr>
            <a:r>
              <a:rPr lang="en-US" sz="2400">
                <a:solidFill>
                  <a:srgbClr val="242424"/>
                </a:solidFill>
                <a:latin typeface="Open Sans Bold"/>
              </a:rPr>
              <a:t>Extension activity: </a:t>
            </a:r>
          </a:p>
          <a:p>
            <a:pPr>
              <a:lnSpc>
                <a:spcPts val="3600"/>
              </a:lnSpc>
            </a:pPr>
            <a:r>
              <a:rPr lang="en-US" sz="2400">
                <a:solidFill>
                  <a:srgbClr val="242424"/>
                </a:solidFill>
                <a:latin typeface="Open Sans"/>
              </a:rPr>
              <a:t>To give you an example, here is a histogram made with observations of dissolved oxygen: </a:t>
            </a:r>
          </a:p>
          <a:p>
            <a:pPr>
              <a:lnSpc>
                <a:spcPts val="3600"/>
              </a:lnSpc>
            </a:pPr>
            <a:endParaRPr lang="en-US" sz="2400">
              <a:solidFill>
                <a:srgbClr val="242424"/>
              </a:solidFill>
              <a:latin typeface="Open Sans"/>
            </a:endParaRPr>
          </a:p>
          <a:p>
            <a:pPr>
              <a:lnSpc>
                <a:spcPts val="3600"/>
              </a:lnSpc>
            </a:pPr>
            <a:endParaRPr lang="en-US" sz="2400">
              <a:solidFill>
                <a:srgbClr val="242424"/>
              </a:solidFill>
              <a:latin typeface="Open Sans"/>
            </a:endParaRPr>
          </a:p>
        </p:txBody>
      </p:sp>
      <p:sp>
        <p:nvSpPr>
          <p:cNvPr id="5" name="TextBox 5"/>
          <p:cNvSpPr txBox="1"/>
          <p:nvPr/>
        </p:nvSpPr>
        <p:spPr>
          <a:xfrm>
            <a:off x="4483235" y="651760"/>
            <a:ext cx="9321530" cy="1022191"/>
          </a:xfrm>
          <a:prstGeom prst="rect">
            <a:avLst/>
          </a:prstGeom>
        </p:spPr>
        <p:txBody>
          <a:bodyPr lIns="0" tIns="0" rIns="0" bIns="0" rtlCol="0" anchor="t">
            <a:spAutoFit/>
          </a:bodyPr>
          <a:lstStyle/>
          <a:p>
            <a:pPr algn="ctr">
              <a:lnSpc>
                <a:spcPts val="7686"/>
              </a:lnSpc>
            </a:pPr>
            <a:r>
              <a:rPr lang="en-US" sz="6987">
                <a:solidFill>
                  <a:srgbClr val="1C3653"/>
                </a:solidFill>
                <a:latin typeface="Tungsten Rounded 1"/>
              </a:rPr>
              <a:t>Part 5: Building our own graph</a:t>
            </a:r>
          </a:p>
        </p:txBody>
      </p:sp>
      <p:sp>
        <p:nvSpPr>
          <p:cNvPr id="6" name="TextBox 6"/>
          <p:cNvSpPr txBox="1"/>
          <p:nvPr/>
        </p:nvSpPr>
        <p:spPr>
          <a:xfrm>
            <a:off x="1539735" y="2309402"/>
            <a:ext cx="5652227" cy="819794"/>
          </a:xfrm>
          <a:prstGeom prst="rect">
            <a:avLst/>
          </a:prstGeom>
        </p:spPr>
        <p:txBody>
          <a:bodyPr lIns="0" tIns="0" rIns="0" bIns="0" rtlCol="0" anchor="t">
            <a:spAutoFit/>
          </a:bodyPr>
          <a:lstStyle/>
          <a:p>
            <a:pPr algn="ctr">
              <a:lnSpc>
                <a:spcPts val="3349"/>
              </a:lnSpc>
            </a:pPr>
            <a:r>
              <a:rPr lang="en-US" sz="2233">
                <a:solidFill>
                  <a:srgbClr val="242424"/>
                </a:solidFill>
                <a:latin typeface="Open Sans Bold"/>
              </a:rPr>
              <a:t>Table 3: Frequency distribution table Dissolved oxygen 2001-2022</a:t>
            </a:r>
          </a:p>
        </p:txBody>
      </p:sp>
      <p:pic>
        <p:nvPicPr>
          <p:cNvPr id="7" name="Picture 7"/>
          <p:cNvPicPr>
            <a:picLocks noChangeAspect="1"/>
          </p:cNvPicPr>
          <p:nvPr/>
        </p:nvPicPr>
        <p:blipFill>
          <a:blip r:embed="rId4"/>
          <a:srcRect/>
          <a:stretch>
            <a:fillRect/>
          </a:stretch>
        </p:blipFill>
        <p:spPr>
          <a:xfrm>
            <a:off x="16823115" y="195614"/>
            <a:ext cx="1189722" cy="122493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70974" y="195614"/>
            <a:ext cx="1841863" cy="1896384"/>
          </a:xfrm>
          <a:prstGeom prst="rect">
            <a:avLst/>
          </a:prstGeom>
        </p:spPr>
      </p:pic>
      <p:grpSp>
        <p:nvGrpSpPr>
          <p:cNvPr id="4" name="Group 4"/>
          <p:cNvGrpSpPr/>
          <p:nvPr/>
        </p:nvGrpSpPr>
        <p:grpSpPr>
          <a:xfrm rot="-899999">
            <a:off x="11119590" y="3093605"/>
            <a:ext cx="5208305" cy="520830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3653"/>
            </a:solidFill>
          </p:spPr>
        </p:sp>
      </p:grpSp>
      <p:sp>
        <p:nvSpPr>
          <p:cNvPr id="6" name="TextBox 6"/>
          <p:cNvSpPr txBox="1"/>
          <p:nvPr/>
        </p:nvSpPr>
        <p:spPr>
          <a:xfrm>
            <a:off x="11739241" y="4853150"/>
            <a:ext cx="3969003" cy="2024379"/>
          </a:xfrm>
          <a:prstGeom prst="rect">
            <a:avLst/>
          </a:prstGeom>
        </p:spPr>
        <p:txBody>
          <a:bodyPr lIns="0" tIns="0" rIns="0" bIns="0" rtlCol="0" anchor="t">
            <a:spAutoFit/>
          </a:bodyPr>
          <a:lstStyle/>
          <a:p>
            <a:pPr algn="ctr">
              <a:lnSpc>
                <a:spcPts val="7699"/>
              </a:lnSpc>
            </a:pPr>
            <a:r>
              <a:rPr lang="en-US" sz="7699">
                <a:solidFill>
                  <a:srgbClr val="FDFBFB"/>
                </a:solidFill>
                <a:latin typeface="Tungsten Rounded 2"/>
              </a:rPr>
              <a:t>What have we learned?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6013196" y="463448"/>
            <a:ext cx="1841863" cy="1896384"/>
          </a:xfrm>
          <a:prstGeom prst="rect">
            <a:avLst/>
          </a:prstGeom>
        </p:spPr>
      </p:pic>
      <p:grpSp>
        <p:nvGrpSpPr>
          <p:cNvPr id="3" name="Group 3"/>
          <p:cNvGrpSpPr/>
          <p:nvPr/>
        </p:nvGrpSpPr>
        <p:grpSpPr>
          <a:xfrm>
            <a:off x="-101804" y="2840012"/>
            <a:ext cx="18491607" cy="7594360"/>
            <a:chOff x="0" y="0"/>
            <a:chExt cx="24655477" cy="10125813"/>
          </a:xfrm>
        </p:grpSpPr>
        <p:pic>
          <p:nvPicPr>
            <p:cNvPr id="4" name="Picture 4"/>
            <p:cNvPicPr>
              <a:picLocks noChangeAspect="1"/>
            </p:cNvPicPr>
            <p:nvPr/>
          </p:nvPicPr>
          <p:blipFill>
            <a:blip r:embed="rId4"/>
            <a:srcRect t="18257"/>
            <a:stretch>
              <a:fillRect/>
            </a:stretch>
          </p:blipFill>
          <p:spPr>
            <a:xfrm>
              <a:off x="0" y="0"/>
              <a:ext cx="24655477" cy="10125813"/>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51757" y="7719048"/>
              <a:ext cx="1384486" cy="1157645"/>
            </a:xfrm>
            <a:prstGeom prst="rect">
              <a:avLst/>
            </a:prstGeom>
          </p:spPr>
        </p:pic>
      </p:grpSp>
      <p:sp>
        <p:nvSpPr>
          <p:cNvPr id="6" name="TextBox 6"/>
          <p:cNvSpPr txBox="1"/>
          <p:nvPr/>
        </p:nvSpPr>
        <p:spPr>
          <a:xfrm>
            <a:off x="4293901" y="1172381"/>
            <a:ext cx="9321530" cy="1187450"/>
          </a:xfrm>
          <a:prstGeom prst="rect">
            <a:avLst/>
          </a:prstGeom>
        </p:spPr>
        <p:txBody>
          <a:bodyPr lIns="0" tIns="0" rIns="0" bIns="0" rtlCol="0" anchor="t">
            <a:spAutoFit/>
          </a:bodyPr>
          <a:lstStyle/>
          <a:p>
            <a:pPr algn="ctr">
              <a:lnSpc>
                <a:spcPts val="8800"/>
              </a:lnSpc>
            </a:pPr>
            <a:r>
              <a:rPr lang="en-US" sz="8000">
                <a:solidFill>
                  <a:srgbClr val="1C3653"/>
                </a:solidFill>
                <a:latin typeface="Tungsten Rounded 1"/>
              </a:rPr>
              <a:t>Part 1:  Introducing Sharbot Lake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174" t="11298" b="17129"/>
          <a:stretch>
            <a:fillRect/>
          </a:stretch>
        </p:blipFill>
        <p:spPr>
          <a:xfrm>
            <a:off x="0" y="0"/>
            <a:ext cx="18288000" cy="10287000"/>
          </a:xfrm>
          <a:prstGeom prst="rect">
            <a:avLst/>
          </a:prstGeom>
        </p:spPr>
      </p:pic>
      <p:grpSp>
        <p:nvGrpSpPr>
          <p:cNvPr id="3" name="Group 3"/>
          <p:cNvGrpSpPr/>
          <p:nvPr/>
        </p:nvGrpSpPr>
        <p:grpSpPr>
          <a:xfrm>
            <a:off x="7490280" y="0"/>
            <a:ext cx="11161904" cy="11161904"/>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C3653"/>
            </a:solidFill>
          </p:spPr>
        </p:sp>
      </p:grpSp>
      <p:pic>
        <p:nvPicPr>
          <p:cNvPr id="5" name="Picture 5"/>
          <p:cNvPicPr>
            <a:picLocks noChangeAspect="1"/>
          </p:cNvPicPr>
          <p:nvPr/>
        </p:nvPicPr>
        <p:blipFill>
          <a:blip r:embed="rId4"/>
          <a:srcRect/>
          <a:stretch>
            <a:fillRect/>
          </a:stretch>
        </p:blipFill>
        <p:spPr>
          <a:xfrm>
            <a:off x="16170974" y="195614"/>
            <a:ext cx="1841863" cy="1896384"/>
          </a:xfrm>
          <a:prstGeom prst="rect">
            <a:avLst/>
          </a:prstGeom>
        </p:spPr>
      </p:pic>
      <p:sp>
        <p:nvSpPr>
          <p:cNvPr id="6" name="TextBox 6"/>
          <p:cNvSpPr txBox="1"/>
          <p:nvPr/>
        </p:nvSpPr>
        <p:spPr>
          <a:xfrm>
            <a:off x="7769153" y="3189900"/>
            <a:ext cx="10093514" cy="42481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DFBFB"/>
                </a:solidFill>
                <a:latin typeface="Open Sans"/>
              </a:rPr>
              <a:t>There are real issues facing water bodies in Canada.</a:t>
            </a:r>
          </a:p>
          <a:p>
            <a:pPr marL="647700" lvl="1" indent="-323850">
              <a:lnSpc>
                <a:spcPts val="4200"/>
              </a:lnSpc>
              <a:buFont typeface="Arial"/>
              <a:buChar char="•"/>
            </a:pPr>
            <a:r>
              <a:rPr lang="en-US" sz="3000">
                <a:solidFill>
                  <a:srgbClr val="FDFBFB"/>
                </a:solidFill>
                <a:latin typeface="Open Sans"/>
              </a:rPr>
              <a:t>Warming temperatures leading to drops in oxygen. </a:t>
            </a:r>
          </a:p>
          <a:p>
            <a:pPr marL="647700" lvl="1" indent="-323850">
              <a:lnSpc>
                <a:spcPts val="4200"/>
              </a:lnSpc>
              <a:buFont typeface="Arial"/>
              <a:buChar char="•"/>
            </a:pPr>
            <a:r>
              <a:rPr lang="en-US" sz="3000">
                <a:solidFill>
                  <a:srgbClr val="FDFBFB"/>
                </a:solidFill>
                <a:latin typeface="Open Sans"/>
              </a:rPr>
              <a:t>Water data gathered by individuals can lead to change. This is called community science. (All the activities were based upon the work of community scientists in Canada!)</a:t>
            </a:r>
          </a:p>
          <a:p>
            <a:pPr marL="647700" lvl="1" indent="-323850">
              <a:lnSpc>
                <a:spcPts val="4200"/>
              </a:lnSpc>
              <a:buFont typeface="Arial"/>
              <a:buChar char="•"/>
            </a:pPr>
            <a:r>
              <a:rPr lang="en-US" sz="3000">
                <a:solidFill>
                  <a:srgbClr val="FDFBFB"/>
                </a:solidFill>
                <a:latin typeface="Open Sans"/>
              </a:rPr>
              <a:t>You can take action to promote positive change!</a:t>
            </a:r>
          </a:p>
          <a:p>
            <a:pPr>
              <a:lnSpc>
                <a:spcPts val="4200"/>
              </a:lnSpc>
            </a:pPr>
            <a:endParaRPr lang="en-US" sz="3000">
              <a:solidFill>
                <a:srgbClr val="FDFBFB"/>
              </a:solidFill>
              <a:latin typeface="Open Sans"/>
            </a:endParaRPr>
          </a:p>
        </p:txBody>
      </p:sp>
      <p:sp>
        <p:nvSpPr>
          <p:cNvPr id="7" name="TextBox 7"/>
          <p:cNvSpPr txBox="1"/>
          <p:nvPr/>
        </p:nvSpPr>
        <p:spPr>
          <a:xfrm>
            <a:off x="8219874" y="7891717"/>
            <a:ext cx="8872032" cy="1047750"/>
          </a:xfrm>
          <a:prstGeom prst="rect">
            <a:avLst/>
          </a:prstGeom>
        </p:spPr>
        <p:txBody>
          <a:bodyPr lIns="0" tIns="0" rIns="0" bIns="0" rtlCol="0" anchor="t">
            <a:spAutoFit/>
          </a:bodyPr>
          <a:lstStyle/>
          <a:p>
            <a:pPr>
              <a:lnSpc>
                <a:spcPts val="4200"/>
              </a:lnSpc>
            </a:pPr>
            <a:r>
              <a:rPr lang="en-US" sz="3000">
                <a:solidFill>
                  <a:srgbClr val="FDFBFB"/>
                </a:solidFill>
                <a:latin typeface="Open Sans"/>
              </a:rPr>
              <a:t>What did you learn? Share your thoughts on social media tagging #waterrangers!</a:t>
            </a:r>
          </a:p>
        </p:txBody>
      </p:sp>
      <p:sp>
        <p:nvSpPr>
          <p:cNvPr id="8" name="TextBox 8"/>
          <p:cNvSpPr txBox="1"/>
          <p:nvPr/>
        </p:nvSpPr>
        <p:spPr>
          <a:xfrm>
            <a:off x="8219874" y="1547803"/>
            <a:ext cx="3969003" cy="1126489"/>
          </a:xfrm>
          <a:prstGeom prst="rect">
            <a:avLst/>
          </a:prstGeom>
        </p:spPr>
        <p:txBody>
          <a:bodyPr lIns="0" tIns="0" rIns="0" bIns="0" rtlCol="0" anchor="t">
            <a:spAutoFit/>
          </a:bodyPr>
          <a:lstStyle/>
          <a:p>
            <a:pPr algn="ctr">
              <a:lnSpc>
                <a:spcPts val="8469"/>
              </a:lnSpc>
            </a:pPr>
            <a:r>
              <a:rPr lang="en-US" sz="7699">
                <a:solidFill>
                  <a:srgbClr val="FDFBFB"/>
                </a:solidFill>
                <a:latin typeface="Tungsten Rounded 2"/>
              </a:rPr>
              <a:t>Key takeaways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C365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7401" r="17732"/>
          <a:stretch>
            <a:fillRect/>
          </a:stretch>
        </p:blipFill>
        <p:spPr>
          <a:xfrm>
            <a:off x="-1832932" y="0"/>
            <a:ext cx="9602720" cy="11477401"/>
          </a:xfrm>
          <a:prstGeom prst="rect">
            <a:avLst/>
          </a:prstGeom>
        </p:spPr>
      </p:pic>
      <p:sp>
        <p:nvSpPr>
          <p:cNvPr id="3" name="TextBox 3"/>
          <p:cNvSpPr txBox="1"/>
          <p:nvPr/>
        </p:nvSpPr>
        <p:spPr>
          <a:xfrm>
            <a:off x="8723743" y="1317279"/>
            <a:ext cx="9180095" cy="1269999"/>
          </a:xfrm>
          <a:prstGeom prst="rect">
            <a:avLst/>
          </a:prstGeom>
        </p:spPr>
        <p:txBody>
          <a:bodyPr lIns="0" tIns="0" rIns="0" bIns="0" rtlCol="0" anchor="t">
            <a:spAutoFit/>
          </a:bodyPr>
          <a:lstStyle/>
          <a:p>
            <a:pPr>
              <a:lnSpc>
                <a:spcPts val="8899"/>
              </a:lnSpc>
            </a:pPr>
            <a:r>
              <a:rPr lang="en-US" sz="9999">
                <a:solidFill>
                  <a:srgbClr val="FDFBFB"/>
                </a:solidFill>
                <a:latin typeface="Tungsten Rounded 1"/>
              </a:rPr>
              <a:t>Thanks for participating!</a:t>
            </a:r>
          </a:p>
        </p:txBody>
      </p:sp>
      <p:sp>
        <p:nvSpPr>
          <p:cNvPr id="4" name="TextBox 4"/>
          <p:cNvSpPr txBox="1"/>
          <p:nvPr/>
        </p:nvSpPr>
        <p:spPr>
          <a:xfrm>
            <a:off x="8723743" y="3777593"/>
            <a:ext cx="8271071" cy="4248150"/>
          </a:xfrm>
          <a:prstGeom prst="rect">
            <a:avLst/>
          </a:prstGeom>
        </p:spPr>
        <p:txBody>
          <a:bodyPr lIns="0" tIns="0" rIns="0" bIns="0" rtlCol="0" anchor="t">
            <a:spAutoFit/>
          </a:bodyPr>
          <a:lstStyle/>
          <a:p>
            <a:pPr>
              <a:lnSpc>
                <a:spcPts val="4200"/>
              </a:lnSpc>
            </a:pPr>
            <a:r>
              <a:rPr lang="en-US" sz="3000">
                <a:solidFill>
                  <a:srgbClr val="FDFBFB"/>
                </a:solidFill>
                <a:latin typeface="Open Sans"/>
              </a:rPr>
              <a:t>A special thanks to Guy McLeod and Mississippi Valley Conservation Authority for diligently collecting and sharing water quality data on Sharbot lake. </a:t>
            </a:r>
            <a:r>
              <a:rPr lang="en-US" sz="3000" u="sng">
                <a:solidFill>
                  <a:srgbClr val="FDFBFB"/>
                </a:solidFill>
                <a:latin typeface="Open Sans"/>
              </a:rPr>
              <a:t>View the data here</a:t>
            </a:r>
            <a:r>
              <a:rPr lang="en-US" sz="3000">
                <a:solidFill>
                  <a:srgbClr val="FDFBFB"/>
                </a:solidFill>
                <a:latin typeface="Open Sans"/>
              </a:rPr>
              <a:t>.</a:t>
            </a:r>
          </a:p>
          <a:p>
            <a:pPr>
              <a:lnSpc>
                <a:spcPts val="4200"/>
              </a:lnSpc>
            </a:pPr>
            <a:endParaRPr lang="en-US" sz="3000">
              <a:solidFill>
                <a:srgbClr val="FDFBFB"/>
              </a:solidFill>
              <a:latin typeface="Open Sans"/>
            </a:endParaRPr>
          </a:p>
          <a:p>
            <a:pPr>
              <a:lnSpc>
                <a:spcPts val="4200"/>
              </a:lnSpc>
            </a:pPr>
            <a:r>
              <a:rPr lang="en-US" sz="3000">
                <a:solidFill>
                  <a:srgbClr val="FDFBFB"/>
                </a:solidFill>
                <a:latin typeface="Open Sans"/>
              </a:rPr>
              <a:t>Thank you to NSERC Science Literacy Week for making this project possible.</a:t>
            </a:r>
          </a:p>
          <a:p>
            <a:pPr>
              <a:lnSpc>
                <a:spcPts val="4200"/>
              </a:lnSpc>
            </a:pPr>
            <a:endParaRPr lang="en-US" sz="3000">
              <a:solidFill>
                <a:srgbClr val="FDFBFB"/>
              </a:solidFill>
              <a:latin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643619" y="-368485"/>
            <a:ext cx="13644381" cy="10655485"/>
          </a:xfrm>
          <a:prstGeom prst="rect">
            <a:avLst/>
          </a:prstGeom>
        </p:spPr>
      </p:pic>
      <p:pic>
        <p:nvPicPr>
          <p:cNvPr id="3" name="Picture 3"/>
          <p:cNvPicPr>
            <a:picLocks noChangeAspect="1"/>
          </p:cNvPicPr>
          <p:nvPr/>
        </p:nvPicPr>
        <p:blipFill>
          <a:blip r:embed="rId3"/>
          <a:srcRect/>
          <a:stretch>
            <a:fillRect/>
          </a:stretch>
        </p:blipFill>
        <p:spPr>
          <a:xfrm>
            <a:off x="16170974" y="195614"/>
            <a:ext cx="1841863" cy="1896384"/>
          </a:xfrm>
          <a:prstGeom prst="rect">
            <a:avLst/>
          </a:prstGeom>
        </p:spPr>
      </p:pic>
      <p:sp>
        <p:nvSpPr>
          <p:cNvPr id="4" name="TextBox 4"/>
          <p:cNvSpPr txBox="1"/>
          <p:nvPr/>
        </p:nvSpPr>
        <p:spPr>
          <a:xfrm>
            <a:off x="444107" y="431306"/>
            <a:ext cx="3767729" cy="29652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1:  Introducing Sharbot Lake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3381" y="6258168"/>
            <a:ext cx="1057689" cy="884393"/>
          </a:xfrm>
          <a:prstGeom prst="rect">
            <a:avLst/>
          </a:prstGeom>
        </p:spPr>
      </p:pic>
      <p:pic>
        <p:nvPicPr>
          <p:cNvPr id="3" name="Picture 3"/>
          <p:cNvPicPr>
            <a:picLocks noChangeAspect="1"/>
          </p:cNvPicPr>
          <p:nvPr/>
        </p:nvPicPr>
        <p:blipFill>
          <a:blip r:embed="rId5"/>
          <a:srcRect/>
          <a:stretch>
            <a:fillRect/>
          </a:stretch>
        </p:blipFill>
        <p:spPr>
          <a:xfrm>
            <a:off x="4643619" y="-1366638"/>
            <a:ext cx="16631222" cy="12988037"/>
          </a:xfrm>
          <a:prstGeom prst="rect">
            <a:avLst/>
          </a:prstGeom>
        </p:spPr>
      </p:pic>
      <p:pic>
        <p:nvPicPr>
          <p:cNvPr id="4" name="Picture 4"/>
          <p:cNvPicPr>
            <a:picLocks noChangeAspect="1"/>
          </p:cNvPicPr>
          <p:nvPr/>
        </p:nvPicPr>
        <p:blipFill>
          <a:blip r:embed="rId6"/>
          <a:srcRect t="1012" r="33094"/>
          <a:stretch>
            <a:fillRect/>
          </a:stretch>
        </p:blipFill>
        <p:spPr>
          <a:xfrm>
            <a:off x="6765974" y="5321440"/>
            <a:ext cx="3629078" cy="3028549"/>
          </a:xfrm>
          <a:prstGeom prst="rect">
            <a:avLst/>
          </a:prstGeom>
        </p:spPr>
      </p:pic>
      <p:pic>
        <p:nvPicPr>
          <p:cNvPr id="5" name="Picture 5"/>
          <p:cNvPicPr>
            <a:picLocks noChangeAspect="1"/>
          </p:cNvPicPr>
          <p:nvPr/>
        </p:nvPicPr>
        <p:blipFill>
          <a:blip r:embed="rId7"/>
          <a:srcRect/>
          <a:stretch>
            <a:fillRect/>
          </a:stretch>
        </p:blipFill>
        <p:spPr>
          <a:xfrm>
            <a:off x="12002363" y="3086979"/>
            <a:ext cx="2349642" cy="2320272"/>
          </a:xfrm>
          <a:prstGeom prst="rect">
            <a:avLst/>
          </a:prstGeom>
        </p:spPr>
      </p:pic>
      <p:pic>
        <p:nvPicPr>
          <p:cNvPr id="6" name="Picture 6"/>
          <p:cNvPicPr>
            <a:picLocks noChangeAspect="1"/>
          </p:cNvPicPr>
          <p:nvPr/>
        </p:nvPicPr>
        <p:blipFill>
          <a:blip r:embed="rId7"/>
          <a:srcRect/>
          <a:stretch>
            <a:fillRect/>
          </a:stretch>
        </p:blipFill>
        <p:spPr>
          <a:xfrm>
            <a:off x="7086874" y="2245272"/>
            <a:ext cx="2349642" cy="2320272"/>
          </a:xfrm>
          <a:prstGeom prst="rect">
            <a:avLst/>
          </a:prstGeom>
        </p:spPr>
      </p:pic>
      <p:pic>
        <p:nvPicPr>
          <p:cNvPr id="7" name="Picture 7"/>
          <p:cNvPicPr>
            <a:picLocks noChangeAspect="1"/>
          </p:cNvPicPr>
          <p:nvPr/>
        </p:nvPicPr>
        <p:blipFill>
          <a:blip r:embed="rId7"/>
          <a:srcRect/>
          <a:stretch>
            <a:fillRect/>
          </a:stretch>
        </p:blipFill>
        <p:spPr>
          <a:xfrm>
            <a:off x="6808531" y="5127381"/>
            <a:ext cx="2627986" cy="2595136"/>
          </a:xfrm>
          <a:prstGeom prst="rect">
            <a:avLst/>
          </a:prstGeom>
        </p:spPr>
      </p:pic>
      <p:pic>
        <p:nvPicPr>
          <p:cNvPr id="8" name="Picture 8"/>
          <p:cNvPicPr>
            <a:picLocks noChangeAspect="1"/>
          </p:cNvPicPr>
          <p:nvPr/>
        </p:nvPicPr>
        <p:blipFill>
          <a:blip r:embed="rId8"/>
          <a:srcRect/>
          <a:stretch>
            <a:fillRect/>
          </a:stretch>
        </p:blipFill>
        <p:spPr>
          <a:xfrm>
            <a:off x="16170974" y="195614"/>
            <a:ext cx="1841863" cy="1896384"/>
          </a:xfrm>
          <a:prstGeom prst="rect">
            <a:avLst/>
          </a:prstGeom>
        </p:spPr>
      </p:pic>
      <p:sp>
        <p:nvSpPr>
          <p:cNvPr id="9" name="TextBox 9"/>
          <p:cNvSpPr txBox="1"/>
          <p:nvPr/>
        </p:nvSpPr>
        <p:spPr>
          <a:xfrm>
            <a:off x="444107" y="431306"/>
            <a:ext cx="3767729" cy="29652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1:  Introducing Sharbot Lake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6170974" y="195614"/>
            <a:ext cx="1841863" cy="1896384"/>
          </a:xfrm>
          <a:prstGeom prst="rect">
            <a:avLst/>
          </a:prstGeom>
        </p:spPr>
      </p:pic>
      <p:pic>
        <p:nvPicPr>
          <p:cNvPr id="3" name="Picture 3"/>
          <p:cNvPicPr>
            <a:picLocks noChangeAspect="1"/>
          </p:cNvPicPr>
          <p:nvPr/>
        </p:nvPicPr>
        <p:blipFill>
          <a:blip r:embed="rId4"/>
          <a:srcRect l="22634" r="25864"/>
          <a:stretch>
            <a:fillRect/>
          </a:stretch>
        </p:blipFill>
        <p:spPr>
          <a:xfrm>
            <a:off x="0" y="2091998"/>
            <a:ext cx="5847593" cy="6386770"/>
          </a:xfrm>
          <a:prstGeom prst="rect">
            <a:avLst/>
          </a:prstGeom>
        </p:spPr>
      </p:pic>
      <p:pic>
        <p:nvPicPr>
          <p:cNvPr id="4" name="Picture 4"/>
          <p:cNvPicPr>
            <a:picLocks noChangeAspect="1"/>
          </p:cNvPicPr>
          <p:nvPr/>
        </p:nvPicPr>
        <p:blipFill>
          <a:blip r:embed="rId5"/>
          <a:srcRect l="4226" t="190" r="18643"/>
          <a:stretch>
            <a:fillRect/>
          </a:stretch>
        </p:blipFill>
        <p:spPr>
          <a:xfrm>
            <a:off x="5847593" y="2091998"/>
            <a:ext cx="6580780" cy="6386770"/>
          </a:xfrm>
          <a:prstGeom prst="rect">
            <a:avLst/>
          </a:prstGeom>
        </p:spPr>
      </p:pic>
      <p:pic>
        <p:nvPicPr>
          <p:cNvPr id="5" name="Picture 5"/>
          <p:cNvPicPr>
            <a:picLocks noChangeAspect="1"/>
          </p:cNvPicPr>
          <p:nvPr/>
        </p:nvPicPr>
        <p:blipFill>
          <a:blip r:embed="rId6"/>
          <a:srcRect b="15934"/>
          <a:stretch>
            <a:fillRect/>
          </a:stretch>
        </p:blipFill>
        <p:spPr>
          <a:xfrm>
            <a:off x="11998904" y="2091998"/>
            <a:ext cx="6289096" cy="6399356"/>
          </a:xfrm>
          <a:prstGeom prst="rect">
            <a:avLst/>
          </a:prstGeom>
        </p:spPr>
      </p:pic>
      <p:sp>
        <p:nvSpPr>
          <p:cNvPr id="6" name="TextBox 6"/>
          <p:cNvSpPr txBox="1"/>
          <p:nvPr/>
        </p:nvSpPr>
        <p:spPr>
          <a:xfrm>
            <a:off x="4483235" y="651760"/>
            <a:ext cx="9321530" cy="1022191"/>
          </a:xfrm>
          <a:prstGeom prst="rect">
            <a:avLst/>
          </a:prstGeom>
        </p:spPr>
        <p:txBody>
          <a:bodyPr lIns="0" tIns="0" rIns="0" bIns="0" rtlCol="0" anchor="t">
            <a:spAutoFit/>
          </a:bodyPr>
          <a:lstStyle/>
          <a:p>
            <a:pPr algn="ctr">
              <a:lnSpc>
                <a:spcPts val="7686"/>
              </a:lnSpc>
            </a:pPr>
            <a:r>
              <a:rPr lang="en-US" sz="6987">
                <a:solidFill>
                  <a:srgbClr val="1C3653"/>
                </a:solidFill>
                <a:latin typeface="Tungsten Rounded 1"/>
              </a:rPr>
              <a:t>Part 1:  Introducing Sharbot Lake </a:t>
            </a:r>
          </a:p>
        </p:txBody>
      </p:sp>
      <p:sp>
        <p:nvSpPr>
          <p:cNvPr id="7" name="TextBox 7"/>
          <p:cNvSpPr txBox="1"/>
          <p:nvPr/>
        </p:nvSpPr>
        <p:spPr>
          <a:xfrm>
            <a:off x="6404956" y="8900929"/>
            <a:ext cx="5053083" cy="628650"/>
          </a:xfrm>
          <a:prstGeom prst="rect">
            <a:avLst/>
          </a:prstGeom>
        </p:spPr>
        <p:txBody>
          <a:bodyPr lIns="0" tIns="0" rIns="0" bIns="0" rtlCol="0" anchor="t">
            <a:spAutoFit/>
          </a:bodyPr>
          <a:lstStyle/>
          <a:p>
            <a:pPr algn="ctr">
              <a:lnSpc>
                <a:spcPts val="4827"/>
              </a:lnSpc>
            </a:pPr>
            <a:r>
              <a:rPr lang="en-US" sz="4023" u="sng">
                <a:solidFill>
                  <a:srgbClr val="246EC0"/>
                </a:solidFill>
                <a:latin typeface="Tungsten Rounded 1"/>
              </a:rPr>
              <a:t>Sharbot Lake Provincial Park</a:t>
            </a:r>
          </a:p>
        </p:txBody>
      </p:sp>
      <p:sp>
        <p:nvSpPr>
          <p:cNvPr id="8" name="TextBox 8"/>
          <p:cNvSpPr txBox="1"/>
          <p:nvPr/>
        </p:nvSpPr>
        <p:spPr>
          <a:xfrm>
            <a:off x="577544" y="8900929"/>
            <a:ext cx="5053083" cy="628650"/>
          </a:xfrm>
          <a:prstGeom prst="rect">
            <a:avLst/>
          </a:prstGeom>
        </p:spPr>
        <p:txBody>
          <a:bodyPr lIns="0" tIns="0" rIns="0" bIns="0" rtlCol="0" anchor="t">
            <a:spAutoFit/>
          </a:bodyPr>
          <a:lstStyle/>
          <a:p>
            <a:pPr algn="ctr">
              <a:lnSpc>
                <a:spcPts val="4827"/>
              </a:lnSpc>
            </a:pPr>
            <a:r>
              <a:rPr lang="en-US" sz="4023" u="sng">
                <a:solidFill>
                  <a:srgbClr val="246EC0"/>
                </a:solidFill>
                <a:latin typeface="Tungsten Rounded 1"/>
              </a:rPr>
              <a:t>The town of Sharbot Lake</a:t>
            </a:r>
          </a:p>
        </p:txBody>
      </p:sp>
      <p:sp>
        <p:nvSpPr>
          <p:cNvPr id="9" name="TextBox 9"/>
          <p:cNvSpPr txBox="1"/>
          <p:nvPr/>
        </p:nvSpPr>
        <p:spPr>
          <a:xfrm>
            <a:off x="12428373" y="8934450"/>
            <a:ext cx="5053083" cy="628650"/>
          </a:xfrm>
          <a:prstGeom prst="rect">
            <a:avLst/>
          </a:prstGeom>
        </p:spPr>
        <p:txBody>
          <a:bodyPr lIns="0" tIns="0" rIns="0" bIns="0" rtlCol="0" anchor="t">
            <a:spAutoFit/>
          </a:bodyPr>
          <a:lstStyle/>
          <a:p>
            <a:pPr algn="ctr">
              <a:lnSpc>
                <a:spcPts val="4827"/>
              </a:lnSpc>
            </a:pPr>
            <a:r>
              <a:rPr lang="en-US" sz="4023" u="sng">
                <a:solidFill>
                  <a:srgbClr val="246EC0"/>
                </a:solidFill>
                <a:latin typeface="Tungsten Rounded 1"/>
              </a:rPr>
              <a:t>Shabot Obaadjiwan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74" r="6527"/>
          <a:stretch>
            <a:fillRect/>
          </a:stretch>
        </p:blipFill>
        <p:spPr>
          <a:xfrm>
            <a:off x="-508424" y="-150028"/>
            <a:ext cx="7087129" cy="11052307"/>
          </a:xfrm>
          <a:prstGeom prst="rect">
            <a:avLst/>
          </a:prstGeom>
        </p:spPr>
      </p:pic>
      <p:pic>
        <p:nvPicPr>
          <p:cNvPr id="3" name="Picture 3"/>
          <p:cNvPicPr>
            <a:picLocks noChangeAspect="1"/>
          </p:cNvPicPr>
          <p:nvPr/>
        </p:nvPicPr>
        <p:blipFill>
          <a:blip r:embed="rId3"/>
          <a:srcRect/>
          <a:stretch>
            <a:fillRect/>
          </a:stretch>
        </p:blipFill>
        <p:spPr>
          <a:xfrm>
            <a:off x="16170974" y="195614"/>
            <a:ext cx="1841863" cy="1896384"/>
          </a:xfrm>
          <a:prstGeom prst="rect">
            <a:avLst/>
          </a:prstGeom>
        </p:spPr>
      </p:pic>
      <p:sp>
        <p:nvSpPr>
          <p:cNvPr id="4" name="TextBox 4"/>
          <p:cNvSpPr txBox="1"/>
          <p:nvPr/>
        </p:nvSpPr>
        <p:spPr>
          <a:xfrm>
            <a:off x="7390155" y="2874847"/>
            <a:ext cx="9309745" cy="4171950"/>
          </a:xfrm>
          <a:prstGeom prst="rect">
            <a:avLst/>
          </a:prstGeom>
        </p:spPr>
        <p:txBody>
          <a:bodyPr lIns="0" tIns="0" rIns="0" bIns="0" rtlCol="0" anchor="t">
            <a:spAutoFit/>
          </a:bodyPr>
          <a:lstStyle/>
          <a:p>
            <a:pPr>
              <a:lnSpc>
                <a:spcPts val="6599"/>
              </a:lnSpc>
            </a:pPr>
            <a:r>
              <a:rPr lang="en-US" sz="5499">
                <a:solidFill>
                  <a:srgbClr val="246EC0"/>
                </a:solidFill>
                <a:latin typeface="Tungsten Rounded 1"/>
              </a:rPr>
              <a:t>How could each community positively or negatively impact the health of Sharbot lake?</a:t>
            </a:r>
          </a:p>
          <a:p>
            <a:pPr>
              <a:lnSpc>
                <a:spcPts val="6599"/>
              </a:lnSpc>
            </a:pPr>
            <a:endParaRPr lang="en-US" sz="5499">
              <a:solidFill>
                <a:srgbClr val="246EC0"/>
              </a:solidFill>
              <a:latin typeface="Tungsten Rounded 1"/>
            </a:endParaRPr>
          </a:p>
          <a:p>
            <a:pPr>
              <a:lnSpc>
                <a:spcPts val="6599"/>
              </a:lnSpc>
            </a:pPr>
            <a:endParaRPr lang="en-US" sz="5499">
              <a:solidFill>
                <a:srgbClr val="246EC0"/>
              </a:solidFill>
              <a:latin typeface="Tungsten Rounded 1"/>
            </a:endParaRPr>
          </a:p>
          <a:p>
            <a:pPr>
              <a:lnSpc>
                <a:spcPts val="6599"/>
              </a:lnSpc>
            </a:pPr>
            <a:endParaRPr lang="en-US" sz="5499">
              <a:solidFill>
                <a:srgbClr val="246EC0"/>
              </a:solidFill>
              <a:latin typeface="Tungsten Rounded 1"/>
            </a:endParaRPr>
          </a:p>
        </p:txBody>
      </p:sp>
      <p:sp>
        <p:nvSpPr>
          <p:cNvPr id="5" name="TextBox 5"/>
          <p:cNvSpPr txBox="1"/>
          <p:nvPr/>
        </p:nvSpPr>
        <p:spPr>
          <a:xfrm>
            <a:off x="7390155" y="4908435"/>
            <a:ext cx="9118726" cy="5004435"/>
          </a:xfrm>
          <a:prstGeom prst="rect">
            <a:avLst/>
          </a:prstGeom>
        </p:spPr>
        <p:txBody>
          <a:bodyPr lIns="0" tIns="0" rIns="0" bIns="0" rtlCol="0" anchor="t">
            <a:spAutoFit/>
          </a:bodyPr>
          <a:lstStyle/>
          <a:p>
            <a:pPr marL="518160" lvl="1" indent="-259080">
              <a:lnSpc>
                <a:spcPts val="3600"/>
              </a:lnSpc>
              <a:buFont typeface="Arial"/>
              <a:buChar char="•"/>
            </a:pPr>
            <a:r>
              <a:rPr lang="en-US" sz="2400">
                <a:solidFill>
                  <a:srgbClr val="242424"/>
                </a:solidFill>
                <a:latin typeface="Open Sans"/>
              </a:rPr>
              <a:t>How might the economic activity of the village affect the health of Sharbot lake?</a:t>
            </a:r>
          </a:p>
          <a:p>
            <a:pPr>
              <a:lnSpc>
                <a:spcPts val="3600"/>
              </a:lnSpc>
            </a:pPr>
            <a:endParaRPr lang="en-US" sz="2400">
              <a:solidFill>
                <a:srgbClr val="242424"/>
              </a:solidFill>
              <a:latin typeface="Open Sans"/>
            </a:endParaRPr>
          </a:p>
          <a:p>
            <a:pPr marL="518160" lvl="1" indent="-259080">
              <a:lnSpc>
                <a:spcPts val="3600"/>
              </a:lnSpc>
              <a:buFont typeface="Arial"/>
              <a:buChar char="•"/>
            </a:pPr>
            <a:r>
              <a:rPr lang="en-US" sz="2400">
                <a:solidFill>
                  <a:srgbClr val="242424"/>
                </a:solidFill>
                <a:latin typeface="Open Sans"/>
              </a:rPr>
              <a:t>How might the presence of cottages around the lake affect the health of Sharbot lake?</a:t>
            </a:r>
          </a:p>
          <a:p>
            <a:pPr>
              <a:lnSpc>
                <a:spcPts val="3600"/>
              </a:lnSpc>
            </a:pPr>
            <a:endParaRPr lang="en-US" sz="2400">
              <a:solidFill>
                <a:srgbClr val="242424"/>
              </a:solidFill>
              <a:latin typeface="Open Sans"/>
            </a:endParaRPr>
          </a:p>
          <a:p>
            <a:pPr marL="518160" lvl="1" indent="-259080">
              <a:lnSpc>
                <a:spcPts val="3600"/>
              </a:lnSpc>
              <a:buFont typeface="Arial"/>
              <a:buChar char="•"/>
            </a:pPr>
            <a:r>
              <a:rPr lang="en-US" sz="2400">
                <a:solidFill>
                  <a:srgbClr val="242424"/>
                </a:solidFill>
                <a:latin typeface="Open Sans"/>
              </a:rPr>
              <a:t>How can the Provincial Park staff protect Sharbot lake? </a:t>
            </a:r>
          </a:p>
          <a:p>
            <a:pPr>
              <a:lnSpc>
                <a:spcPts val="3600"/>
              </a:lnSpc>
            </a:pPr>
            <a:endParaRPr lang="en-US" sz="2400">
              <a:solidFill>
                <a:srgbClr val="242424"/>
              </a:solidFill>
              <a:latin typeface="Open Sans"/>
            </a:endParaRPr>
          </a:p>
          <a:p>
            <a:pPr marL="518160" lvl="1" indent="-259080">
              <a:lnSpc>
                <a:spcPts val="3600"/>
              </a:lnSpc>
              <a:buFont typeface="Arial"/>
              <a:buChar char="•"/>
            </a:pPr>
            <a:r>
              <a:rPr lang="en-US" sz="2400">
                <a:solidFill>
                  <a:srgbClr val="242424"/>
                </a:solidFill>
                <a:latin typeface="Open Sans"/>
              </a:rPr>
              <a:t>How do you think uranium mines might have affected the health of Sharbot lake? </a:t>
            </a:r>
          </a:p>
          <a:p>
            <a:pPr>
              <a:lnSpc>
                <a:spcPts val="3600"/>
              </a:lnSpc>
            </a:pPr>
            <a:endParaRPr lang="en-US" sz="2400">
              <a:solidFill>
                <a:srgbClr val="242424"/>
              </a:solidFill>
              <a:latin typeface="Open Sans"/>
            </a:endParaRPr>
          </a:p>
        </p:txBody>
      </p:sp>
      <p:sp>
        <p:nvSpPr>
          <p:cNvPr id="6" name="TextBox 6"/>
          <p:cNvSpPr txBox="1"/>
          <p:nvPr/>
        </p:nvSpPr>
        <p:spPr>
          <a:xfrm>
            <a:off x="7390155" y="1667761"/>
            <a:ext cx="9321530" cy="10221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1:  Introducing Sharbot Lake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35" t="3257" r="725" b="3441"/>
          <a:stretch>
            <a:fillRect/>
          </a:stretch>
        </p:blipFill>
        <p:spPr>
          <a:xfrm>
            <a:off x="4436173" y="195614"/>
            <a:ext cx="12090329" cy="7429864"/>
          </a:xfrm>
          <a:prstGeom prst="rect">
            <a:avLst/>
          </a:prstGeom>
        </p:spPr>
      </p:pic>
      <p:pic>
        <p:nvPicPr>
          <p:cNvPr id="3" name="Picture 3"/>
          <p:cNvPicPr>
            <a:picLocks noChangeAspect="1"/>
          </p:cNvPicPr>
          <p:nvPr/>
        </p:nvPicPr>
        <p:blipFill>
          <a:blip r:embed="rId3"/>
          <a:srcRect/>
          <a:stretch>
            <a:fillRect/>
          </a:stretch>
        </p:blipFill>
        <p:spPr>
          <a:xfrm>
            <a:off x="16823115" y="195614"/>
            <a:ext cx="1189722" cy="1224939"/>
          </a:xfrm>
          <a:prstGeom prst="rect">
            <a:avLst/>
          </a:prstGeom>
        </p:spPr>
      </p:pic>
      <p:sp>
        <p:nvSpPr>
          <p:cNvPr id="4" name="TextBox 4"/>
          <p:cNvSpPr txBox="1"/>
          <p:nvPr/>
        </p:nvSpPr>
        <p:spPr>
          <a:xfrm>
            <a:off x="4195788" y="7607214"/>
            <a:ext cx="11975186" cy="2721483"/>
          </a:xfrm>
          <a:prstGeom prst="rect">
            <a:avLst/>
          </a:prstGeom>
        </p:spPr>
        <p:txBody>
          <a:bodyPr lIns="0" tIns="0" rIns="0" bIns="0" rtlCol="0" anchor="t">
            <a:spAutoFit/>
          </a:bodyPr>
          <a:lstStyle/>
          <a:p>
            <a:pPr marL="604519" lvl="1" indent="-302260">
              <a:lnSpc>
                <a:spcPts val="5711"/>
              </a:lnSpc>
              <a:buFont typeface="Arial"/>
              <a:buChar char="•"/>
            </a:pPr>
            <a:r>
              <a:rPr lang="en-US" sz="2799">
                <a:solidFill>
                  <a:srgbClr val="242424"/>
                </a:solidFill>
                <a:latin typeface="Open Sans"/>
              </a:rPr>
              <a:t>What are some things you notice about the graph?</a:t>
            </a:r>
          </a:p>
          <a:p>
            <a:pPr marL="604519" lvl="1" indent="-302260">
              <a:lnSpc>
                <a:spcPts val="5711"/>
              </a:lnSpc>
              <a:buFont typeface="Arial"/>
              <a:buChar char="•"/>
            </a:pPr>
            <a:r>
              <a:rPr lang="en-US" sz="2799">
                <a:solidFill>
                  <a:srgbClr val="242424"/>
                </a:solidFill>
                <a:latin typeface="Open Sans"/>
              </a:rPr>
              <a:t>What's something you're wondering about the data you see?</a:t>
            </a:r>
          </a:p>
          <a:p>
            <a:pPr marL="604519" lvl="1" indent="-302260">
              <a:lnSpc>
                <a:spcPts val="5711"/>
              </a:lnSpc>
              <a:buFont typeface="Arial"/>
              <a:buChar char="•"/>
            </a:pPr>
            <a:r>
              <a:rPr lang="en-US" sz="2799">
                <a:solidFill>
                  <a:srgbClr val="242424"/>
                </a:solidFill>
                <a:latin typeface="Open Sans"/>
              </a:rPr>
              <a:t>What do you think the data may look like in 5 years? Why?</a:t>
            </a:r>
          </a:p>
          <a:p>
            <a:pPr>
              <a:lnSpc>
                <a:spcPts val="4199"/>
              </a:lnSpc>
            </a:pPr>
            <a:endParaRPr lang="en-US" sz="2799">
              <a:solidFill>
                <a:srgbClr val="242424"/>
              </a:solidFill>
              <a:latin typeface="Open Sans"/>
            </a:endParaRPr>
          </a:p>
        </p:txBody>
      </p:sp>
      <p:sp>
        <p:nvSpPr>
          <p:cNvPr id="5" name="TextBox 5"/>
          <p:cNvSpPr txBox="1"/>
          <p:nvPr/>
        </p:nvSpPr>
        <p:spPr>
          <a:xfrm>
            <a:off x="323915" y="491402"/>
            <a:ext cx="3767729" cy="29652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1:  Introducing Sharbot Lake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987" t="800" b="800"/>
          <a:stretch>
            <a:fillRect/>
          </a:stretch>
        </p:blipFill>
        <p:spPr>
          <a:xfrm>
            <a:off x="4420008" y="0"/>
            <a:ext cx="12131893" cy="7889187"/>
          </a:xfrm>
          <a:prstGeom prst="rect">
            <a:avLst/>
          </a:prstGeom>
        </p:spPr>
      </p:pic>
      <p:sp>
        <p:nvSpPr>
          <p:cNvPr id="3" name="TextBox 3"/>
          <p:cNvSpPr txBox="1"/>
          <p:nvPr/>
        </p:nvSpPr>
        <p:spPr>
          <a:xfrm>
            <a:off x="4186263" y="7597689"/>
            <a:ext cx="15223915" cy="2721483"/>
          </a:xfrm>
          <a:prstGeom prst="rect">
            <a:avLst/>
          </a:prstGeom>
        </p:spPr>
        <p:txBody>
          <a:bodyPr lIns="0" tIns="0" rIns="0" bIns="0" rtlCol="0" anchor="t">
            <a:spAutoFit/>
          </a:bodyPr>
          <a:lstStyle/>
          <a:p>
            <a:pPr>
              <a:lnSpc>
                <a:spcPts val="5711"/>
              </a:lnSpc>
            </a:pPr>
            <a:r>
              <a:rPr lang="en-US" sz="2799">
                <a:solidFill>
                  <a:srgbClr val="242424"/>
                </a:solidFill>
                <a:latin typeface="Open Sans Bold"/>
              </a:rPr>
              <a:t>Extension activity: </a:t>
            </a:r>
          </a:p>
          <a:p>
            <a:pPr marL="604519" lvl="1" indent="-302260">
              <a:lnSpc>
                <a:spcPts val="5711"/>
              </a:lnSpc>
              <a:buFont typeface="Arial"/>
              <a:buChar char="•"/>
            </a:pPr>
            <a:r>
              <a:rPr lang="en-US" sz="2799">
                <a:solidFill>
                  <a:srgbClr val="242424"/>
                </a:solidFill>
                <a:latin typeface="Open Sans"/>
              </a:rPr>
              <a:t>Looking at the graph, do you notice any trends (i.e., change over time)?</a:t>
            </a:r>
          </a:p>
          <a:p>
            <a:pPr marL="604519" lvl="1" indent="-302260">
              <a:lnSpc>
                <a:spcPts val="5711"/>
              </a:lnSpc>
              <a:buFont typeface="Arial"/>
              <a:buChar char="•"/>
            </a:pPr>
            <a:r>
              <a:rPr lang="en-US" sz="2799">
                <a:solidFill>
                  <a:srgbClr val="242424"/>
                </a:solidFill>
                <a:latin typeface="Open Sans"/>
              </a:rPr>
              <a:t>What factors may have affected the temperature of Sharbot Lake since 2001? </a:t>
            </a:r>
          </a:p>
          <a:p>
            <a:pPr>
              <a:lnSpc>
                <a:spcPts val="4199"/>
              </a:lnSpc>
            </a:pPr>
            <a:endParaRPr lang="en-US" sz="2799">
              <a:solidFill>
                <a:srgbClr val="242424"/>
              </a:solidFill>
              <a:latin typeface="Open Sans"/>
            </a:endParaRPr>
          </a:p>
        </p:txBody>
      </p:sp>
      <p:sp>
        <p:nvSpPr>
          <p:cNvPr id="4" name="TextBox 4"/>
          <p:cNvSpPr txBox="1"/>
          <p:nvPr/>
        </p:nvSpPr>
        <p:spPr>
          <a:xfrm>
            <a:off x="323915" y="491402"/>
            <a:ext cx="3767729" cy="2965291"/>
          </a:xfrm>
          <a:prstGeom prst="rect">
            <a:avLst/>
          </a:prstGeom>
        </p:spPr>
        <p:txBody>
          <a:bodyPr lIns="0" tIns="0" rIns="0" bIns="0" rtlCol="0" anchor="t">
            <a:spAutoFit/>
          </a:bodyPr>
          <a:lstStyle/>
          <a:p>
            <a:pPr>
              <a:lnSpc>
                <a:spcPts val="7686"/>
              </a:lnSpc>
            </a:pPr>
            <a:r>
              <a:rPr lang="en-US" sz="6987">
                <a:solidFill>
                  <a:srgbClr val="1C3653"/>
                </a:solidFill>
                <a:latin typeface="Tungsten Rounded 1"/>
              </a:rPr>
              <a:t>Part 1:  Introducing Sharbot Lake </a:t>
            </a:r>
          </a:p>
        </p:txBody>
      </p:sp>
      <p:pic>
        <p:nvPicPr>
          <p:cNvPr id="5" name="Picture 5"/>
          <p:cNvPicPr>
            <a:picLocks noChangeAspect="1"/>
          </p:cNvPicPr>
          <p:nvPr/>
        </p:nvPicPr>
        <p:blipFill>
          <a:blip r:embed="rId3"/>
          <a:srcRect/>
          <a:stretch>
            <a:fillRect/>
          </a:stretch>
        </p:blipFill>
        <p:spPr>
          <a:xfrm>
            <a:off x="16823115" y="195614"/>
            <a:ext cx="1189722" cy="122493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2654</Words>
  <Application>Microsoft Office PowerPoint</Application>
  <PresentationFormat>Custom</PresentationFormat>
  <Paragraphs>386</Paragraphs>
  <Slides>31</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Tungsten Rounded 2</vt:lpstr>
      <vt:lpstr>Calibri</vt:lpstr>
      <vt:lpstr>Open Sans</vt:lpstr>
      <vt:lpstr>Arial</vt:lpstr>
      <vt:lpstr>Open Sans Bold</vt:lpstr>
      <vt:lpstr>Tungsten Rounded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to the rescue - Visualizing water quality - Evergreen</dc:title>
  <cp:lastModifiedBy>Baptiste Roucau</cp:lastModifiedBy>
  <cp:revision>2</cp:revision>
  <dcterms:created xsi:type="dcterms:W3CDTF">2006-08-16T00:00:00Z</dcterms:created>
  <dcterms:modified xsi:type="dcterms:W3CDTF">2022-10-18T15:44:22Z</dcterms:modified>
  <dc:identifier>DAFPVGgj47s</dc:identifier>
</cp:coreProperties>
</file>