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57" r:id="rId3"/>
    <p:sldId id="258" r:id="rId4"/>
    <p:sldId id="275" r:id="rId5"/>
    <p:sldId id="260" r:id="rId6"/>
    <p:sldId id="261" r:id="rId7"/>
    <p:sldId id="262" r:id="rId8"/>
    <p:sldId id="276"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Open Sans 1" panose="020B0604020202020204" charset="0"/>
      <p:regular r:id="rId22"/>
    </p:embeddedFont>
    <p:embeddedFont>
      <p:font typeface="Open Sans 1 Bold" panose="020B0604020202020204" charset="0"/>
      <p:regular r:id="rId23"/>
    </p:embeddedFont>
    <p:embeddedFont>
      <p:font typeface="Open Sans 1 Italics" panose="020B0604020202020204" charset="0"/>
      <p:regular r:id="rId24"/>
    </p:embeddedFont>
    <p:embeddedFont>
      <p:font typeface="Open Sans 2" panose="020B0604020202020204" charset="0"/>
      <p:regular r:id="rId25"/>
    </p:embeddedFont>
    <p:embeddedFont>
      <p:font typeface="Open Sans 2 Bold" panose="020B0604020202020204" charset="0"/>
      <p:regular r:id="rId26"/>
    </p:embeddedFont>
    <p:embeddedFont>
      <p:font typeface="Tungsten Rounded 1" panose="020B0604020202020204" charset="0"/>
      <p:regular r:id="rId27"/>
    </p:embeddedFont>
    <p:embeddedFont>
      <p:font typeface="Tungsten Rounded 2"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0710" autoAdjust="0"/>
  </p:normalViewPr>
  <p:slideViewPr>
    <p:cSldViewPr>
      <p:cViewPr>
        <p:scale>
          <a:sx n="33" d="100"/>
          <a:sy n="33" d="100"/>
        </p:scale>
        <p:origin x="1293" y="4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29.05.2025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Community science is when everyday people work together to collect data and solve problems in their environment. It helps scientists and communities better understand and protect nature's gifts, like water.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How does oxygen get into the water?</a:t>
            </a:r>
          </a:p>
          <a:p>
            <a:r>
              <a:rPr lang="en-US"/>
              <a:t>Oxygen gets into the water through the air, rapidly moving water, and photosynthesis.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CA" dirty="0"/>
              <a:t>You can think of a watershed like a shower. Water may splash on the wall, or on the side of the tub, but it will all eventually flow into the drain.</a:t>
            </a:r>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3873698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Community science is when everyday people work together to collect data and solve problems in their environment. It helps scientists and communities better understand and protect nature's gifts, like water.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Community science is when everyday people work together to collect data and solve problems in their environment. It helps scientists and communities better understand and protect nature's gifts, like water.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Community science is when everyday people work together to collect data and solve problems in their environment. It helps scientists and communities better understand and protect nature's gifts, like water.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Community science is when everyday people work together to collect data and solve problems in their environment. It helps scientists and communities better understand and protect nature's gifts, like water.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Community science is when everyday people work together to collect data and solve problems in their environment. It helps scientists and communities better understand and protect nature's gifts, like water.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openxmlformats.org/officeDocument/2006/relationships/image" Target="../media/image26.jpe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4.png"/><Relationship Id="rId10" Type="http://schemas.openxmlformats.org/officeDocument/2006/relationships/image" Target="../media/image33.sv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png"/><Relationship Id="rId3" Type="http://schemas.openxmlformats.org/officeDocument/2006/relationships/image" Target="../media/image43.svg"/><Relationship Id="rId7" Type="http://schemas.openxmlformats.org/officeDocument/2006/relationships/image" Target="../media/image47.svg"/><Relationship Id="rId12"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518"/>
            </a:stretch>
          </a:blipFill>
        </p:spPr>
        <p:txBody>
          <a:bodyPr/>
          <a:lstStyle/>
          <a:p>
            <a:endParaRPr lang="en-CA"/>
          </a:p>
        </p:txBody>
      </p:sp>
      <p:sp>
        <p:nvSpPr>
          <p:cNvPr id="3" name="AutoShape 3"/>
          <p:cNvSpPr/>
          <p:nvPr/>
        </p:nvSpPr>
        <p:spPr>
          <a:xfrm>
            <a:off x="2775493" y="3388696"/>
            <a:ext cx="12737013" cy="5076684"/>
          </a:xfrm>
          <a:prstGeom prst="rect">
            <a:avLst/>
          </a:prstGeom>
          <a:solidFill>
            <a:srgbClr val="1C3653"/>
          </a:solidFill>
        </p:spPr>
        <p:txBody>
          <a:bodyPr/>
          <a:lstStyle/>
          <a:p>
            <a:endParaRPr lang="en-CA"/>
          </a:p>
        </p:txBody>
      </p:sp>
      <p:sp>
        <p:nvSpPr>
          <p:cNvPr id="4" name="Freeform 4"/>
          <p:cNvSpPr/>
          <p:nvPr/>
        </p:nvSpPr>
        <p:spPr>
          <a:xfrm>
            <a:off x="7407381" y="1028700"/>
            <a:ext cx="3473239" cy="3432981"/>
          </a:xfrm>
          <a:custGeom>
            <a:avLst/>
            <a:gdLst/>
            <a:ahLst/>
            <a:cxnLst/>
            <a:rect l="l" t="t" r="r" b="b"/>
            <a:pathLst>
              <a:path w="3473239" h="3432981">
                <a:moveTo>
                  <a:pt x="0" y="0"/>
                </a:moveTo>
                <a:lnTo>
                  <a:pt x="3473238" y="0"/>
                </a:lnTo>
                <a:lnTo>
                  <a:pt x="3473238" y="3432981"/>
                </a:lnTo>
                <a:lnTo>
                  <a:pt x="0" y="3432981"/>
                </a:lnTo>
                <a:lnTo>
                  <a:pt x="0" y="0"/>
                </a:lnTo>
                <a:close/>
              </a:path>
            </a:pathLst>
          </a:custGeom>
          <a:blipFill>
            <a:blip r:embed="rId3"/>
            <a:stretch>
              <a:fillRect t="-4167"/>
            </a:stretch>
          </a:blipFill>
        </p:spPr>
        <p:txBody>
          <a:bodyPr/>
          <a:lstStyle/>
          <a:p>
            <a:endParaRPr lang="en-CA"/>
          </a:p>
        </p:txBody>
      </p:sp>
      <p:sp>
        <p:nvSpPr>
          <p:cNvPr id="5" name="TextBox 5"/>
          <p:cNvSpPr txBox="1"/>
          <p:nvPr/>
        </p:nvSpPr>
        <p:spPr>
          <a:xfrm>
            <a:off x="3238720" y="4642683"/>
            <a:ext cx="11810561" cy="3255641"/>
          </a:xfrm>
          <a:prstGeom prst="rect">
            <a:avLst/>
          </a:prstGeom>
        </p:spPr>
        <p:txBody>
          <a:bodyPr lIns="0" tIns="0" rIns="0" bIns="0" rtlCol="0" anchor="t">
            <a:spAutoFit/>
          </a:bodyPr>
          <a:lstStyle/>
          <a:p>
            <a:pPr algn="ctr">
              <a:lnSpc>
                <a:spcPts val="12300"/>
              </a:lnSpc>
            </a:pPr>
            <a:r>
              <a:rPr lang="en-US" sz="12300">
                <a:solidFill>
                  <a:srgbClr val="FDFBFB"/>
                </a:solidFill>
                <a:latin typeface="Tungsten Rounded 1"/>
                <a:ea typeface="Tungsten Rounded 1"/>
                <a:cs typeface="Tungsten Rounded 1"/>
                <a:sym typeface="Tungsten Rounded 1"/>
              </a:rPr>
              <a:t>Community science with Water Rangers!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55583" y="-78519"/>
            <a:ext cx="6777981" cy="1511857"/>
            <a:chOff x="0" y="0"/>
            <a:chExt cx="2132992" cy="475773"/>
          </a:xfrm>
        </p:grpSpPr>
        <p:sp>
          <p:nvSpPr>
            <p:cNvPr id="3" name="Freeform 3"/>
            <p:cNvSpPr/>
            <p:nvPr/>
          </p:nvSpPr>
          <p:spPr>
            <a:xfrm>
              <a:off x="0" y="0"/>
              <a:ext cx="2132992" cy="475773"/>
            </a:xfrm>
            <a:custGeom>
              <a:avLst/>
              <a:gdLst/>
              <a:ahLst/>
              <a:cxnLst/>
              <a:rect l="l" t="t" r="r" b="b"/>
              <a:pathLst>
                <a:path w="2132992" h="475773">
                  <a:moveTo>
                    <a:pt x="0" y="0"/>
                  </a:moveTo>
                  <a:lnTo>
                    <a:pt x="2132992" y="0"/>
                  </a:lnTo>
                  <a:lnTo>
                    <a:pt x="2132992" y="475773"/>
                  </a:lnTo>
                  <a:lnTo>
                    <a:pt x="0" y="475773"/>
                  </a:lnTo>
                  <a:close/>
                </a:path>
              </a:pathLst>
            </a:custGeom>
            <a:solidFill>
              <a:srgbClr val="246EC0"/>
            </a:solidFill>
          </p:spPr>
          <p:txBody>
            <a:bodyPr/>
            <a:lstStyle/>
            <a:p>
              <a:endParaRPr lang="en-CA"/>
            </a:p>
          </p:txBody>
        </p:sp>
      </p:grpSp>
      <p:sp>
        <p:nvSpPr>
          <p:cNvPr id="4" name="TextBox 4"/>
          <p:cNvSpPr txBox="1"/>
          <p:nvPr/>
        </p:nvSpPr>
        <p:spPr>
          <a:xfrm>
            <a:off x="505918" y="222243"/>
            <a:ext cx="6435460" cy="938909"/>
          </a:xfrm>
          <a:prstGeom prst="rect">
            <a:avLst/>
          </a:prstGeom>
        </p:spPr>
        <p:txBody>
          <a:bodyPr lIns="0" tIns="0" rIns="0" bIns="0" rtlCol="0" anchor="t">
            <a:spAutoFit/>
          </a:bodyPr>
          <a:lstStyle/>
          <a:p>
            <a:pPr algn="l">
              <a:lnSpc>
                <a:spcPts val="7013"/>
              </a:lnSpc>
            </a:pPr>
            <a:r>
              <a:rPr lang="en-US" sz="6375" dirty="0">
                <a:solidFill>
                  <a:srgbClr val="FDFBFB"/>
                </a:solidFill>
                <a:latin typeface="Tungsten Rounded 1"/>
                <a:ea typeface="Tungsten Rounded 1"/>
                <a:cs typeface="Tungsten Rounded 1"/>
                <a:sym typeface="Tungsten Rounded 1"/>
              </a:rPr>
              <a:t>Salinity vs. Conductivity </a:t>
            </a:r>
          </a:p>
        </p:txBody>
      </p:sp>
      <p:grpSp>
        <p:nvGrpSpPr>
          <p:cNvPr id="5" name="Group 5"/>
          <p:cNvGrpSpPr/>
          <p:nvPr/>
        </p:nvGrpSpPr>
        <p:grpSpPr>
          <a:xfrm>
            <a:off x="2630100" y="1756504"/>
            <a:ext cx="15435325" cy="8218770"/>
            <a:chOff x="0" y="0"/>
            <a:chExt cx="5423637" cy="2887896"/>
          </a:xfrm>
        </p:grpSpPr>
        <p:sp>
          <p:nvSpPr>
            <p:cNvPr id="6" name="Freeform 6"/>
            <p:cNvSpPr/>
            <p:nvPr/>
          </p:nvSpPr>
          <p:spPr>
            <a:xfrm>
              <a:off x="0" y="0"/>
              <a:ext cx="5423637" cy="2887897"/>
            </a:xfrm>
            <a:custGeom>
              <a:avLst/>
              <a:gdLst/>
              <a:ahLst/>
              <a:cxnLst/>
              <a:rect l="l" t="t" r="r" b="b"/>
              <a:pathLst>
                <a:path w="5423637" h="2887897">
                  <a:moveTo>
                    <a:pt x="16050" y="0"/>
                  </a:moveTo>
                  <a:lnTo>
                    <a:pt x="5407587" y="0"/>
                  </a:lnTo>
                  <a:cubicBezTo>
                    <a:pt x="5411843" y="0"/>
                    <a:pt x="5415926" y="1691"/>
                    <a:pt x="5418936" y="4701"/>
                  </a:cubicBezTo>
                  <a:cubicBezTo>
                    <a:pt x="5421946" y="7711"/>
                    <a:pt x="5423637" y="11793"/>
                    <a:pt x="5423637" y="16050"/>
                  </a:cubicBezTo>
                  <a:lnTo>
                    <a:pt x="5423637" y="2871846"/>
                  </a:lnTo>
                  <a:cubicBezTo>
                    <a:pt x="5423637" y="2876103"/>
                    <a:pt x="5421946" y="2880186"/>
                    <a:pt x="5418936" y="2883196"/>
                  </a:cubicBezTo>
                  <a:cubicBezTo>
                    <a:pt x="5415926" y="2886206"/>
                    <a:pt x="5411843" y="2887897"/>
                    <a:pt x="5407587" y="2887897"/>
                  </a:cubicBezTo>
                  <a:lnTo>
                    <a:pt x="16050" y="2887897"/>
                  </a:lnTo>
                  <a:cubicBezTo>
                    <a:pt x="11793" y="2887897"/>
                    <a:pt x="7711" y="2886206"/>
                    <a:pt x="4701" y="2883196"/>
                  </a:cubicBezTo>
                  <a:cubicBezTo>
                    <a:pt x="1691" y="2880186"/>
                    <a:pt x="0" y="2876103"/>
                    <a:pt x="0" y="2871846"/>
                  </a:cubicBezTo>
                  <a:lnTo>
                    <a:pt x="0" y="16050"/>
                  </a:lnTo>
                  <a:cubicBezTo>
                    <a:pt x="0" y="11793"/>
                    <a:pt x="1691" y="7711"/>
                    <a:pt x="4701" y="4701"/>
                  </a:cubicBezTo>
                  <a:cubicBezTo>
                    <a:pt x="7711" y="1691"/>
                    <a:pt x="11793" y="0"/>
                    <a:pt x="16050" y="0"/>
                  </a:cubicBezTo>
                  <a:close/>
                </a:path>
              </a:pathLst>
            </a:custGeom>
            <a:solidFill>
              <a:srgbClr val="E0EDFB"/>
            </a:solidFill>
          </p:spPr>
          <p:txBody>
            <a:bodyPr/>
            <a:lstStyle/>
            <a:p>
              <a:endParaRPr lang="en-CA"/>
            </a:p>
          </p:txBody>
        </p:sp>
        <p:sp>
          <p:nvSpPr>
            <p:cNvPr id="7" name="TextBox 7"/>
            <p:cNvSpPr txBox="1"/>
            <p:nvPr/>
          </p:nvSpPr>
          <p:spPr>
            <a:xfrm>
              <a:off x="0" y="-28575"/>
              <a:ext cx="5423637" cy="2916471"/>
            </a:xfrm>
            <a:prstGeom prst="rect">
              <a:avLst/>
            </a:prstGeom>
          </p:spPr>
          <p:txBody>
            <a:bodyPr lIns="50800" tIns="50800" rIns="50800" bIns="50800" rtlCol="0" anchor="ctr"/>
            <a:lstStyle/>
            <a:p>
              <a:pPr algn="ctr">
                <a:lnSpc>
                  <a:spcPts val="2520"/>
                </a:lnSpc>
              </a:pPr>
              <a:endParaRPr/>
            </a:p>
          </p:txBody>
        </p:sp>
      </p:grpSp>
      <p:graphicFrame>
        <p:nvGraphicFramePr>
          <p:cNvPr id="8" name="Table 8"/>
          <p:cNvGraphicFramePr>
            <a:graphicFrameLocks noGrp="1"/>
          </p:cNvGraphicFramePr>
          <p:nvPr/>
        </p:nvGraphicFramePr>
        <p:xfrm>
          <a:off x="2974643" y="2914092"/>
          <a:ext cx="14836850" cy="6673821"/>
        </p:xfrm>
        <a:graphic>
          <a:graphicData uri="http://schemas.openxmlformats.org/drawingml/2006/table">
            <a:tbl>
              <a:tblPr/>
              <a:tblGrid>
                <a:gridCol w="7612945">
                  <a:extLst>
                    <a:ext uri="{9D8B030D-6E8A-4147-A177-3AD203B41FA5}">
                      <a16:colId xmlns:a16="http://schemas.microsoft.com/office/drawing/2014/main" val="20000"/>
                    </a:ext>
                  </a:extLst>
                </a:gridCol>
                <a:gridCol w="7223905">
                  <a:extLst>
                    <a:ext uri="{9D8B030D-6E8A-4147-A177-3AD203B41FA5}">
                      <a16:colId xmlns:a16="http://schemas.microsoft.com/office/drawing/2014/main" val="20001"/>
                    </a:ext>
                  </a:extLst>
                </a:gridCol>
              </a:tblGrid>
              <a:tr h="1151112">
                <a:tc>
                  <a:txBody>
                    <a:bodyPr/>
                    <a:lstStyle/>
                    <a:p>
                      <a:pPr algn="l">
                        <a:lnSpc>
                          <a:spcPts val="3372"/>
                        </a:lnSpc>
                        <a:defRPr/>
                      </a:pPr>
                      <a:r>
                        <a:rPr lang="en-US" sz="2409">
                          <a:solidFill>
                            <a:srgbClr val="000000"/>
                          </a:solidFill>
                          <a:latin typeface="Open Sans 1"/>
                          <a:ea typeface="Open Sans 1"/>
                          <a:cs typeface="Open Sans 1"/>
                          <a:sym typeface="Open Sans 1"/>
                        </a:rPr>
                        <a:t>Total concentration of dissolved salts in water.</a:t>
                      </a:r>
                      <a:endParaRPr lang="en-US" sz="1100"/>
                    </a:p>
                  </a:txBody>
                  <a:tcPr marL="249483" marR="249483" marT="249483" marB="249483" anchor="ctr">
                    <a:lnL w="19191" cap="flat" cmpd="sng" algn="ctr">
                      <a:solidFill>
                        <a:srgbClr val="FFFFFF"/>
                      </a:solidFill>
                      <a:prstDash val="solid"/>
                      <a:round/>
                      <a:headEnd type="none" w="med" len="med"/>
                      <a:tailEnd type="none" w="med" len="med"/>
                    </a:lnL>
                    <a:lnR w="19191" cap="flat" cmpd="sng" algn="ctr">
                      <a:solidFill>
                        <a:srgbClr val="FFFFFF"/>
                      </a:solidFill>
                      <a:prstDash val="solid"/>
                      <a:round/>
                      <a:headEnd type="none" w="med" len="med"/>
                      <a:tailEnd type="none" w="med" len="med"/>
                    </a:lnR>
                    <a:lnT w="19191" cap="flat" cmpd="sng" algn="ctr">
                      <a:solidFill>
                        <a:srgbClr val="FFFFFF"/>
                      </a:solidFill>
                      <a:prstDash val="solid"/>
                      <a:round/>
                      <a:headEnd type="none" w="med" len="med"/>
                      <a:tailEnd type="none" w="med" len="med"/>
                    </a:lnT>
                    <a:lnB w="19191" cap="flat" cmpd="sng" algn="ctr">
                      <a:solidFill>
                        <a:srgbClr val="FFFFFF"/>
                      </a:solidFill>
                      <a:prstDash val="solid"/>
                      <a:round/>
                      <a:headEnd type="none" w="med" len="med"/>
                      <a:tailEnd type="none" w="med" len="med"/>
                    </a:lnB>
                  </a:tcPr>
                </a:tc>
                <a:tc>
                  <a:txBody>
                    <a:bodyPr/>
                    <a:lstStyle/>
                    <a:p>
                      <a:pPr algn="l">
                        <a:lnSpc>
                          <a:spcPts val="3372"/>
                        </a:lnSpc>
                        <a:defRPr/>
                      </a:pPr>
                      <a:r>
                        <a:rPr lang="en-US" sz="2409">
                          <a:solidFill>
                            <a:srgbClr val="000000"/>
                          </a:solidFill>
                          <a:latin typeface="Open Sans 1"/>
                          <a:ea typeface="Open Sans 1"/>
                          <a:cs typeface="Open Sans 1"/>
                          <a:sym typeface="Open Sans 1"/>
                        </a:rPr>
                        <a:t>Total concentration of dissolved ions in water.</a:t>
                      </a:r>
                      <a:endParaRPr lang="en-US" sz="1100"/>
                    </a:p>
                  </a:txBody>
                  <a:tcPr marL="249483" marR="249483" marT="249483" marB="249483" anchor="ctr">
                    <a:lnL w="19191" cap="flat" cmpd="sng" algn="ctr">
                      <a:solidFill>
                        <a:srgbClr val="FFFFFF"/>
                      </a:solidFill>
                      <a:prstDash val="solid"/>
                      <a:round/>
                      <a:headEnd type="none" w="med" len="med"/>
                      <a:tailEnd type="none" w="med" len="med"/>
                    </a:lnL>
                    <a:lnR w="19191" cap="flat" cmpd="sng" algn="ctr">
                      <a:solidFill>
                        <a:srgbClr val="FFFFFF"/>
                      </a:solidFill>
                      <a:prstDash val="solid"/>
                      <a:round/>
                      <a:headEnd type="none" w="med" len="med"/>
                      <a:tailEnd type="none" w="med" len="med"/>
                    </a:lnR>
                    <a:lnT w="19191" cap="flat" cmpd="sng" algn="ctr">
                      <a:solidFill>
                        <a:srgbClr val="FFFFFF"/>
                      </a:solidFill>
                      <a:prstDash val="solid"/>
                      <a:round/>
                      <a:headEnd type="none" w="med" len="med"/>
                      <a:tailEnd type="none" w="med" len="med"/>
                    </a:lnT>
                    <a:lnB w="19191"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75555">
                <a:tc>
                  <a:txBody>
                    <a:bodyPr/>
                    <a:lstStyle/>
                    <a:p>
                      <a:pPr algn="l">
                        <a:lnSpc>
                          <a:spcPts val="3092"/>
                        </a:lnSpc>
                        <a:defRPr/>
                      </a:pPr>
                      <a:r>
                        <a:rPr lang="en-US" sz="2209">
                          <a:solidFill>
                            <a:srgbClr val="000000"/>
                          </a:solidFill>
                          <a:latin typeface="Open Sans 1"/>
                          <a:ea typeface="Open Sans 1"/>
                          <a:cs typeface="Open Sans 1"/>
                          <a:sym typeface="Open Sans 1"/>
                        </a:rPr>
                        <a:t>Measured in parts per thousand (ppt). If there is a decimal, its parts per million (ppm). </a:t>
                      </a:r>
                      <a:endParaRPr lang="en-US" sz="1100"/>
                    </a:p>
                  </a:txBody>
                  <a:tcPr marL="249483" marR="249483" marT="249483" marB="249483" anchor="ctr">
                    <a:lnL w="19191" cap="flat" cmpd="sng" algn="ctr">
                      <a:solidFill>
                        <a:srgbClr val="FFFFFF"/>
                      </a:solidFill>
                      <a:prstDash val="solid"/>
                      <a:round/>
                      <a:headEnd type="none" w="med" len="med"/>
                      <a:tailEnd type="none" w="med" len="med"/>
                    </a:lnL>
                    <a:lnR w="19191" cap="flat" cmpd="sng" algn="ctr">
                      <a:solidFill>
                        <a:srgbClr val="FFFFFF"/>
                      </a:solidFill>
                      <a:prstDash val="solid"/>
                      <a:round/>
                      <a:headEnd type="none" w="med" len="med"/>
                      <a:tailEnd type="none" w="med" len="med"/>
                    </a:lnR>
                    <a:lnT w="19191" cap="flat" cmpd="sng" algn="ctr">
                      <a:solidFill>
                        <a:srgbClr val="FFFFFF"/>
                      </a:solidFill>
                      <a:prstDash val="solid"/>
                      <a:round/>
                      <a:headEnd type="none" w="med" len="med"/>
                      <a:tailEnd type="none" w="med" len="med"/>
                    </a:lnT>
                    <a:lnB w="19191" cap="flat" cmpd="sng" algn="ctr">
                      <a:solidFill>
                        <a:srgbClr val="FFFFFF"/>
                      </a:solidFill>
                      <a:prstDash val="solid"/>
                      <a:round/>
                      <a:headEnd type="none" w="med" len="med"/>
                      <a:tailEnd type="none" w="med" len="med"/>
                    </a:lnB>
                  </a:tcPr>
                </a:tc>
                <a:tc>
                  <a:txBody>
                    <a:bodyPr/>
                    <a:lstStyle/>
                    <a:p>
                      <a:pPr algn="l">
                        <a:lnSpc>
                          <a:spcPts val="3092"/>
                        </a:lnSpc>
                        <a:defRPr/>
                      </a:pPr>
                      <a:r>
                        <a:rPr lang="en-US" sz="2209">
                          <a:solidFill>
                            <a:srgbClr val="000000"/>
                          </a:solidFill>
                          <a:latin typeface="Open Sans 1"/>
                          <a:ea typeface="Open Sans 1"/>
                          <a:cs typeface="Open Sans 1"/>
                          <a:sym typeface="Open Sans 1"/>
                        </a:rPr>
                        <a:t>Measured in microseimens per cm (uS/cm). If there is a decimal, its milliseimens (mS/cm). </a:t>
                      </a:r>
                      <a:endParaRPr lang="en-US" sz="1100"/>
                    </a:p>
                  </a:txBody>
                  <a:tcPr marL="249483" marR="249483" marT="249483" marB="249483" anchor="ctr">
                    <a:lnL w="19191" cap="flat" cmpd="sng" algn="ctr">
                      <a:solidFill>
                        <a:srgbClr val="FFFFFF"/>
                      </a:solidFill>
                      <a:prstDash val="solid"/>
                      <a:round/>
                      <a:headEnd type="none" w="med" len="med"/>
                      <a:tailEnd type="none" w="med" len="med"/>
                    </a:lnL>
                    <a:lnR w="19191" cap="flat" cmpd="sng" algn="ctr">
                      <a:solidFill>
                        <a:srgbClr val="FFFFFF"/>
                      </a:solidFill>
                      <a:prstDash val="solid"/>
                      <a:round/>
                      <a:headEnd type="none" w="med" len="med"/>
                      <a:tailEnd type="none" w="med" len="med"/>
                    </a:lnR>
                    <a:lnT w="19191" cap="flat" cmpd="sng" algn="ctr">
                      <a:solidFill>
                        <a:srgbClr val="FFFFFF"/>
                      </a:solidFill>
                      <a:prstDash val="solid"/>
                      <a:round/>
                      <a:headEnd type="none" w="med" len="med"/>
                      <a:tailEnd type="none" w="med" len="med"/>
                    </a:lnT>
                    <a:lnB w="19191"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864114">
                <a:tc>
                  <a:txBody>
                    <a:bodyPr/>
                    <a:lstStyle/>
                    <a:p>
                      <a:pPr algn="l">
                        <a:lnSpc>
                          <a:spcPts val="3372"/>
                        </a:lnSpc>
                        <a:defRPr/>
                      </a:pPr>
                      <a:r>
                        <a:rPr lang="en-US" sz="2409">
                          <a:solidFill>
                            <a:srgbClr val="000000"/>
                          </a:solidFill>
                          <a:latin typeface="Open Sans 1"/>
                          <a:ea typeface="Open Sans 1"/>
                          <a:cs typeface="Open Sans 1"/>
                          <a:sym typeface="Open Sans 1"/>
                        </a:rPr>
                        <a:t>A key factor in oceanography, influencing density, mixing, and ocean circulation. </a:t>
                      </a:r>
                      <a:endParaRPr lang="en-US" sz="1100"/>
                    </a:p>
                  </a:txBody>
                  <a:tcPr marL="249483" marR="249483" marT="249483" marB="249483" anchor="ctr">
                    <a:lnL w="19191" cap="flat" cmpd="sng" algn="ctr">
                      <a:solidFill>
                        <a:srgbClr val="FFFFFF"/>
                      </a:solidFill>
                      <a:prstDash val="solid"/>
                      <a:round/>
                      <a:headEnd type="none" w="med" len="med"/>
                      <a:tailEnd type="none" w="med" len="med"/>
                    </a:lnL>
                    <a:lnR w="19191" cap="flat" cmpd="sng" algn="ctr">
                      <a:solidFill>
                        <a:srgbClr val="FFFFFF"/>
                      </a:solidFill>
                      <a:prstDash val="solid"/>
                      <a:round/>
                      <a:headEnd type="none" w="med" len="med"/>
                      <a:tailEnd type="none" w="med" len="med"/>
                    </a:lnR>
                    <a:lnT w="19191" cap="flat" cmpd="sng" algn="ctr">
                      <a:solidFill>
                        <a:srgbClr val="FFFFFF"/>
                      </a:solidFill>
                      <a:prstDash val="solid"/>
                      <a:round/>
                      <a:headEnd type="none" w="med" len="med"/>
                      <a:tailEnd type="none" w="med" len="med"/>
                    </a:lnT>
                    <a:lnB w="19191" cap="flat" cmpd="sng" algn="ctr">
                      <a:solidFill>
                        <a:srgbClr val="FFFFFF"/>
                      </a:solidFill>
                      <a:prstDash val="solid"/>
                      <a:round/>
                      <a:headEnd type="none" w="med" len="med"/>
                      <a:tailEnd type="none" w="med" len="med"/>
                    </a:lnB>
                  </a:tcPr>
                </a:tc>
                <a:tc>
                  <a:txBody>
                    <a:bodyPr/>
                    <a:lstStyle/>
                    <a:p>
                      <a:pPr algn="l">
                        <a:lnSpc>
                          <a:spcPts val="3372"/>
                        </a:lnSpc>
                        <a:defRPr/>
                      </a:pPr>
                      <a:r>
                        <a:rPr lang="en-US" sz="2409">
                          <a:solidFill>
                            <a:srgbClr val="000000"/>
                          </a:solidFill>
                          <a:latin typeface="Open Sans 1"/>
                          <a:ea typeface="Open Sans 1"/>
                          <a:cs typeface="Open Sans 1"/>
                          <a:sym typeface="Open Sans 1"/>
                        </a:rPr>
                        <a:t>Can indicate pollution or changes in water quality, and hint at the water’s source based on its natural conductivity level.</a:t>
                      </a:r>
                      <a:endParaRPr lang="en-US" sz="1100"/>
                    </a:p>
                  </a:txBody>
                  <a:tcPr marL="249483" marR="249483" marT="249483" marB="249483" anchor="ctr">
                    <a:lnL w="19191" cap="flat" cmpd="sng" algn="ctr">
                      <a:solidFill>
                        <a:srgbClr val="FFFFFF"/>
                      </a:solidFill>
                      <a:prstDash val="solid"/>
                      <a:round/>
                      <a:headEnd type="none" w="med" len="med"/>
                      <a:tailEnd type="none" w="med" len="med"/>
                    </a:lnL>
                    <a:lnR w="19191" cap="flat" cmpd="sng" algn="ctr">
                      <a:solidFill>
                        <a:srgbClr val="FFFFFF"/>
                      </a:solidFill>
                      <a:prstDash val="solid"/>
                      <a:round/>
                      <a:headEnd type="none" w="med" len="med"/>
                      <a:tailEnd type="none" w="med" len="med"/>
                    </a:lnR>
                    <a:lnT w="19191" cap="flat" cmpd="sng" algn="ctr">
                      <a:solidFill>
                        <a:srgbClr val="FFFFFF"/>
                      </a:solidFill>
                      <a:prstDash val="solid"/>
                      <a:round/>
                      <a:headEnd type="none" w="med" len="med"/>
                      <a:tailEnd type="none" w="med" len="med"/>
                    </a:lnT>
                    <a:lnB w="19191"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2283040">
                <a:tc>
                  <a:txBody>
                    <a:bodyPr/>
                    <a:lstStyle/>
                    <a:p>
                      <a:pPr algn="l">
                        <a:lnSpc>
                          <a:spcPts val="3372"/>
                        </a:lnSpc>
                        <a:defRPr/>
                      </a:pPr>
                      <a:r>
                        <a:rPr lang="en-US" sz="2409">
                          <a:solidFill>
                            <a:srgbClr val="000000"/>
                          </a:solidFill>
                          <a:latin typeface="Open Sans 1"/>
                          <a:ea typeface="Open Sans 1"/>
                          <a:cs typeface="Open Sans 1"/>
                          <a:sym typeface="Open Sans 1"/>
                        </a:rPr>
                        <a:t>Can come from eroded rocks on land, openings in the seafloor, and runoff. Often lower than the 35ppm ocean average due to mixing with rivers and streams.</a:t>
                      </a:r>
                      <a:endParaRPr lang="en-US" sz="1100"/>
                    </a:p>
                  </a:txBody>
                  <a:tcPr marL="249483" marR="249483" marT="249483" marB="249483" anchor="ctr">
                    <a:lnL w="19191" cap="flat" cmpd="sng" algn="ctr">
                      <a:solidFill>
                        <a:srgbClr val="FFFFFF"/>
                      </a:solidFill>
                      <a:prstDash val="solid"/>
                      <a:round/>
                      <a:headEnd type="none" w="med" len="med"/>
                      <a:tailEnd type="none" w="med" len="med"/>
                    </a:lnL>
                    <a:lnR w="19191" cap="flat" cmpd="sng" algn="ctr">
                      <a:solidFill>
                        <a:srgbClr val="FFFFFF"/>
                      </a:solidFill>
                      <a:prstDash val="solid"/>
                      <a:round/>
                      <a:headEnd type="none" w="med" len="med"/>
                      <a:tailEnd type="none" w="med" len="med"/>
                    </a:lnR>
                    <a:lnT w="19191" cap="flat" cmpd="sng" algn="ctr">
                      <a:solidFill>
                        <a:srgbClr val="FFFFFF"/>
                      </a:solidFill>
                      <a:prstDash val="solid"/>
                      <a:round/>
                      <a:headEnd type="none" w="med" len="med"/>
                      <a:tailEnd type="none" w="med" len="med"/>
                    </a:lnT>
                    <a:lnB w="19191" cap="flat" cmpd="sng" algn="ctr">
                      <a:solidFill>
                        <a:srgbClr val="FFFFFF"/>
                      </a:solidFill>
                      <a:prstDash val="solid"/>
                      <a:round/>
                      <a:headEnd type="none" w="med" len="med"/>
                      <a:tailEnd type="none" w="med" len="med"/>
                    </a:lnB>
                  </a:tcPr>
                </a:tc>
                <a:tc>
                  <a:txBody>
                    <a:bodyPr/>
                    <a:lstStyle/>
                    <a:p>
                      <a:pPr algn="l">
                        <a:lnSpc>
                          <a:spcPts val="3372"/>
                        </a:lnSpc>
                        <a:defRPr/>
                      </a:pPr>
                      <a:r>
                        <a:rPr lang="en-US" sz="2409">
                          <a:solidFill>
                            <a:srgbClr val="000000"/>
                          </a:solidFill>
                          <a:latin typeface="Open Sans 1"/>
                          <a:ea typeface="Open Sans 1"/>
                          <a:cs typeface="Open Sans 1"/>
                          <a:sym typeface="Open Sans 1"/>
                        </a:rPr>
                        <a:t>Can come from minerals in bedrock, soil and sediment erosion, runoff, as well as human activities such as agriculture, industry, and wastewater discharge.</a:t>
                      </a:r>
                      <a:endParaRPr lang="en-US" sz="1100"/>
                    </a:p>
                  </a:txBody>
                  <a:tcPr marL="249483" marR="249483" marT="249483" marB="249483" anchor="ctr">
                    <a:lnL w="19191" cap="flat" cmpd="sng" algn="ctr">
                      <a:solidFill>
                        <a:srgbClr val="FFFFFF"/>
                      </a:solidFill>
                      <a:prstDash val="solid"/>
                      <a:round/>
                      <a:headEnd type="none" w="med" len="med"/>
                      <a:tailEnd type="none" w="med" len="med"/>
                    </a:lnL>
                    <a:lnR w="19191" cap="flat" cmpd="sng" algn="ctr">
                      <a:solidFill>
                        <a:srgbClr val="FFFFFF"/>
                      </a:solidFill>
                      <a:prstDash val="solid"/>
                      <a:round/>
                      <a:headEnd type="none" w="med" len="med"/>
                      <a:tailEnd type="none" w="med" len="med"/>
                    </a:lnR>
                    <a:lnT w="19191" cap="flat" cmpd="sng" algn="ctr">
                      <a:solidFill>
                        <a:srgbClr val="FFFFFF"/>
                      </a:solidFill>
                      <a:prstDash val="solid"/>
                      <a:round/>
                      <a:headEnd type="none" w="med" len="med"/>
                      <a:tailEnd type="none" w="med" len="med"/>
                    </a:lnT>
                    <a:lnB w="19191"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9" name="TextBox 9"/>
          <p:cNvSpPr txBox="1"/>
          <p:nvPr/>
        </p:nvSpPr>
        <p:spPr>
          <a:xfrm>
            <a:off x="5519859" y="1955367"/>
            <a:ext cx="1396119" cy="790629"/>
          </a:xfrm>
          <a:prstGeom prst="rect">
            <a:avLst/>
          </a:prstGeom>
        </p:spPr>
        <p:txBody>
          <a:bodyPr lIns="0" tIns="0" rIns="0" bIns="0" rtlCol="0" anchor="t">
            <a:spAutoFit/>
          </a:bodyPr>
          <a:lstStyle/>
          <a:p>
            <a:pPr algn="ctr">
              <a:lnSpc>
                <a:spcPts val="6300"/>
              </a:lnSpc>
            </a:pPr>
            <a:r>
              <a:rPr lang="en-US" sz="4500">
                <a:solidFill>
                  <a:srgbClr val="1C3653"/>
                </a:solidFill>
                <a:latin typeface="Tungsten Rounded 2"/>
                <a:ea typeface="Tungsten Rounded 2"/>
                <a:cs typeface="Tungsten Rounded 2"/>
                <a:sym typeface="Tungsten Rounded 2"/>
              </a:rPr>
              <a:t>Salinity</a:t>
            </a:r>
          </a:p>
        </p:txBody>
      </p:sp>
      <p:sp>
        <p:nvSpPr>
          <p:cNvPr id="10" name="TextBox 10"/>
          <p:cNvSpPr txBox="1"/>
          <p:nvPr/>
        </p:nvSpPr>
        <p:spPr>
          <a:xfrm>
            <a:off x="12793565" y="1955367"/>
            <a:ext cx="2982583" cy="790629"/>
          </a:xfrm>
          <a:prstGeom prst="rect">
            <a:avLst/>
          </a:prstGeom>
        </p:spPr>
        <p:txBody>
          <a:bodyPr lIns="0" tIns="0" rIns="0" bIns="0" rtlCol="0" anchor="t">
            <a:spAutoFit/>
          </a:bodyPr>
          <a:lstStyle/>
          <a:p>
            <a:pPr algn="ctr">
              <a:lnSpc>
                <a:spcPts val="6300"/>
              </a:lnSpc>
            </a:pPr>
            <a:r>
              <a:rPr lang="en-US" sz="4500">
                <a:solidFill>
                  <a:srgbClr val="1C3653"/>
                </a:solidFill>
                <a:latin typeface="Tungsten Rounded 2"/>
                <a:ea typeface="Tungsten Rounded 2"/>
                <a:cs typeface="Tungsten Rounded 2"/>
                <a:sym typeface="Tungsten Rounded 2"/>
              </a:rPr>
              <a:t>Conductivity</a:t>
            </a:r>
          </a:p>
        </p:txBody>
      </p:sp>
      <p:sp>
        <p:nvSpPr>
          <p:cNvPr id="11" name="TextBox 11"/>
          <p:cNvSpPr txBox="1"/>
          <p:nvPr/>
        </p:nvSpPr>
        <p:spPr>
          <a:xfrm>
            <a:off x="669185" y="3215205"/>
            <a:ext cx="1483892" cy="632486"/>
          </a:xfrm>
          <a:prstGeom prst="rect">
            <a:avLst/>
          </a:prstGeom>
        </p:spPr>
        <p:txBody>
          <a:bodyPr lIns="0" tIns="0" rIns="0" bIns="0" rtlCol="0" anchor="t">
            <a:spAutoFit/>
          </a:bodyPr>
          <a:lstStyle/>
          <a:p>
            <a:pPr algn="ctr">
              <a:lnSpc>
                <a:spcPts val="5040"/>
              </a:lnSpc>
            </a:pPr>
            <a:r>
              <a:rPr lang="en-US" sz="3600">
                <a:solidFill>
                  <a:srgbClr val="31A6E2"/>
                </a:solidFill>
                <a:latin typeface="Tungsten Rounded 2"/>
                <a:ea typeface="Tungsten Rounded 2"/>
                <a:cs typeface="Tungsten Rounded 2"/>
                <a:sym typeface="Tungsten Rounded 2"/>
              </a:rPr>
              <a:t>What is it?</a:t>
            </a:r>
          </a:p>
        </p:txBody>
      </p:sp>
      <p:sp>
        <p:nvSpPr>
          <p:cNvPr id="12" name="TextBox 12"/>
          <p:cNvSpPr txBox="1"/>
          <p:nvPr/>
        </p:nvSpPr>
        <p:spPr>
          <a:xfrm>
            <a:off x="669185" y="4511014"/>
            <a:ext cx="1483892" cy="632486"/>
          </a:xfrm>
          <a:prstGeom prst="rect">
            <a:avLst/>
          </a:prstGeom>
        </p:spPr>
        <p:txBody>
          <a:bodyPr lIns="0" tIns="0" rIns="0" bIns="0" rtlCol="0" anchor="t">
            <a:spAutoFit/>
          </a:bodyPr>
          <a:lstStyle/>
          <a:p>
            <a:pPr algn="ctr">
              <a:lnSpc>
                <a:spcPts val="5040"/>
              </a:lnSpc>
            </a:pPr>
            <a:r>
              <a:rPr lang="en-US" sz="3600">
                <a:solidFill>
                  <a:srgbClr val="31A6E2"/>
                </a:solidFill>
                <a:latin typeface="Tungsten Rounded 2"/>
                <a:ea typeface="Tungsten Rounded 2"/>
                <a:cs typeface="Tungsten Rounded 2"/>
                <a:sym typeface="Tungsten Rounded 2"/>
              </a:rPr>
              <a:t>Units</a:t>
            </a:r>
          </a:p>
        </p:txBody>
      </p:sp>
      <p:sp>
        <p:nvSpPr>
          <p:cNvPr id="13" name="TextBox 13"/>
          <p:cNvSpPr txBox="1"/>
          <p:nvPr/>
        </p:nvSpPr>
        <p:spPr>
          <a:xfrm>
            <a:off x="669185" y="5789831"/>
            <a:ext cx="1483892" cy="1270688"/>
          </a:xfrm>
          <a:prstGeom prst="rect">
            <a:avLst/>
          </a:prstGeom>
        </p:spPr>
        <p:txBody>
          <a:bodyPr lIns="0" tIns="0" rIns="0" bIns="0" rtlCol="0" anchor="t">
            <a:spAutoFit/>
          </a:bodyPr>
          <a:lstStyle/>
          <a:p>
            <a:pPr algn="ctr">
              <a:lnSpc>
                <a:spcPts val="5040"/>
              </a:lnSpc>
            </a:pPr>
            <a:r>
              <a:rPr lang="en-US" sz="3600">
                <a:solidFill>
                  <a:srgbClr val="31A6E2"/>
                </a:solidFill>
                <a:latin typeface="Tungsten Rounded 2"/>
                <a:ea typeface="Tungsten Rounded 2"/>
                <a:cs typeface="Tungsten Rounded 2"/>
                <a:sym typeface="Tungsten Rounded 2"/>
              </a:rPr>
              <a:t>Why is it important?</a:t>
            </a:r>
          </a:p>
        </p:txBody>
      </p:sp>
      <p:sp>
        <p:nvSpPr>
          <p:cNvPr id="14" name="TextBox 14"/>
          <p:cNvSpPr txBox="1"/>
          <p:nvPr/>
        </p:nvSpPr>
        <p:spPr>
          <a:xfrm>
            <a:off x="581411" y="7987612"/>
            <a:ext cx="1659439" cy="1270688"/>
          </a:xfrm>
          <a:prstGeom prst="rect">
            <a:avLst/>
          </a:prstGeom>
        </p:spPr>
        <p:txBody>
          <a:bodyPr lIns="0" tIns="0" rIns="0" bIns="0" rtlCol="0" anchor="t">
            <a:spAutoFit/>
          </a:bodyPr>
          <a:lstStyle/>
          <a:p>
            <a:pPr algn="ctr">
              <a:lnSpc>
                <a:spcPts val="5040"/>
              </a:lnSpc>
            </a:pPr>
            <a:r>
              <a:rPr lang="en-US" sz="3600">
                <a:solidFill>
                  <a:srgbClr val="31A6E2"/>
                </a:solidFill>
                <a:latin typeface="Tungsten Rounded 2"/>
                <a:ea typeface="Tungsten Rounded 2"/>
                <a:cs typeface="Tungsten Rounded 2"/>
                <a:sym typeface="Tungsten Rounded 2"/>
              </a:rPr>
              <a:t>Where does it come from?</a:t>
            </a:r>
          </a:p>
        </p:txBody>
      </p:sp>
      <p:sp>
        <p:nvSpPr>
          <p:cNvPr id="16" name="Freeform 24">
            <a:extLst>
              <a:ext uri="{FF2B5EF4-FFF2-40B4-BE49-F238E27FC236}">
                <a16:creationId xmlns:a16="http://schemas.microsoft.com/office/drawing/2014/main" id="{71B3A3F0-01AA-036E-7BBA-D21E2200D72E}"/>
              </a:ext>
            </a:extLst>
          </p:cNvPr>
          <p:cNvSpPr/>
          <p:nvPr/>
        </p:nvSpPr>
        <p:spPr>
          <a:xfrm>
            <a:off x="16588439" y="214452"/>
            <a:ext cx="1341721" cy="1380631"/>
          </a:xfrm>
          <a:custGeom>
            <a:avLst/>
            <a:gdLst/>
            <a:ahLst/>
            <a:cxnLst/>
            <a:rect l="l" t="t" r="r" b="b"/>
            <a:pathLst>
              <a:path w="1341721" h="1380631">
                <a:moveTo>
                  <a:pt x="0" y="0"/>
                </a:moveTo>
                <a:lnTo>
                  <a:pt x="1341722" y="0"/>
                </a:lnTo>
                <a:lnTo>
                  <a:pt x="1341722" y="1380631"/>
                </a:lnTo>
                <a:lnTo>
                  <a:pt x="0" y="1380631"/>
                </a:lnTo>
                <a:lnTo>
                  <a:pt x="0" y="0"/>
                </a:lnTo>
                <a:close/>
              </a:path>
            </a:pathLst>
          </a:custGeom>
          <a:blipFill>
            <a:blip r:embed="rId2"/>
            <a:stretch>
              <a:fillRect/>
            </a:stretch>
          </a:blipFill>
        </p:spPr>
        <p:txBody>
          <a:bodyPr/>
          <a:lstStyle/>
          <a:p>
            <a:endParaRPr lang="en-CA"/>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TextBox 2"/>
          <p:cNvSpPr txBox="1"/>
          <p:nvPr/>
        </p:nvSpPr>
        <p:spPr>
          <a:xfrm>
            <a:off x="1028700" y="876334"/>
            <a:ext cx="8712187" cy="1139771"/>
          </a:xfrm>
          <a:prstGeom prst="rect">
            <a:avLst/>
          </a:prstGeom>
        </p:spPr>
        <p:txBody>
          <a:bodyPr lIns="0" tIns="0" rIns="0" bIns="0" rtlCol="0" anchor="t">
            <a:spAutoFit/>
          </a:bodyPr>
          <a:lstStyle/>
          <a:p>
            <a:pPr algn="l">
              <a:lnSpc>
                <a:spcPts val="9100"/>
              </a:lnSpc>
            </a:pPr>
            <a:r>
              <a:rPr lang="en-US" sz="6500">
                <a:solidFill>
                  <a:srgbClr val="1C3653"/>
                </a:solidFill>
                <a:latin typeface="Tungsten Rounded 1"/>
                <a:ea typeface="Tungsten Rounded 1"/>
                <a:cs typeface="Tungsten Rounded 1"/>
                <a:sym typeface="Tungsten Rounded 1"/>
              </a:rPr>
              <a:t>Nitrates</a:t>
            </a:r>
          </a:p>
        </p:txBody>
      </p:sp>
      <p:sp>
        <p:nvSpPr>
          <p:cNvPr id="3" name="TextBox 3"/>
          <p:cNvSpPr txBox="1"/>
          <p:nvPr/>
        </p:nvSpPr>
        <p:spPr>
          <a:xfrm>
            <a:off x="1028700" y="2415214"/>
            <a:ext cx="8115300" cy="4267197"/>
          </a:xfrm>
          <a:prstGeom prst="rect">
            <a:avLst/>
          </a:prstGeom>
        </p:spPr>
        <p:txBody>
          <a:bodyPr lIns="0" tIns="0" rIns="0" bIns="0" rtlCol="0" anchor="t">
            <a:spAutoFit/>
          </a:bodyPr>
          <a:lstStyle/>
          <a:p>
            <a:pPr algn="l">
              <a:lnSpc>
                <a:spcPts val="3750"/>
              </a:lnSpc>
            </a:pPr>
            <a:r>
              <a:rPr lang="en-US" sz="2500">
                <a:solidFill>
                  <a:srgbClr val="1C3653"/>
                </a:solidFill>
                <a:latin typeface="Open Sans 1"/>
                <a:ea typeface="Open Sans 1"/>
                <a:cs typeface="Open Sans 1"/>
                <a:sym typeface="Open Sans 1"/>
              </a:rPr>
              <a:t>A specific </a:t>
            </a:r>
            <a:r>
              <a:rPr lang="en-US" sz="2500" b="1">
                <a:solidFill>
                  <a:srgbClr val="1C3653"/>
                </a:solidFill>
                <a:latin typeface="Open Sans 1 Bold"/>
                <a:ea typeface="Open Sans 1 Bold"/>
                <a:cs typeface="Open Sans 1 Bold"/>
                <a:sym typeface="Open Sans 1 Bold"/>
              </a:rPr>
              <a:t>form of nitrogen</a:t>
            </a:r>
            <a:r>
              <a:rPr lang="en-US" sz="2500">
                <a:solidFill>
                  <a:srgbClr val="1C3653"/>
                </a:solidFill>
                <a:latin typeface="Open Sans 1"/>
                <a:ea typeface="Open Sans 1"/>
                <a:cs typeface="Open Sans 1"/>
                <a:sym typeface="Open Sans 1"/>
              </a:rPr>
              <a:t> that is formed after nitrites have been exposed to nitrifying bacteria. Nitrates (NO ) are bioavailable, meaning they are an important source of nutrients for plants.</a:t>
            </a:r>
          </a:p>
          <a:p>
            <a:pPr algn="l">
              <a:lnSpc>
                <a:spcPts val="3750"/>
              </a:lnSpc>
            </a:pPr>
            <a:endParaRPr lang="en-US" sz="2500">
              <a:solidFill>
                <a:srgbClr val="1C3653"/>
              </a:solidFill>
              <a:latin typeface="Open Sans 1"/>
              <a:ea typeface="Open Sans 1"/>
              <a:cs typeface="Open Sans 1"/>
              <a:sym typeface="Open Sans 1"/>
            </a:endParaRPr>
          </a:p>
          <a:p>
            <a:pPr algn="l">
              <a:lnSpc>
                <a:spcPts val="3750"/>
              </a:lnSpc>
            </a:pPr>
            <a:r>
              <a:rPr lang="en-US" sz="2500" b="1">
                <a:solidFill>
                  <a:srgbClr val="1C3653"/>
                </a:solidFill>
                <a:latin typeface="Open Sans 1 Bold"/>
                <a:ea typeface="Open Sans 1 Bold"/>
                <a:cs typeface="Open Sans 1 Bold"/>
                <a:sym typeface="Open Sans 1 Bold"/>
              </a:rPr>
              <a:t>Why is it important? </a:t>
            </a:r>
            <a:r>
              <a:rPr lang="en-US" sz="2500">
                <a:solidFill>
                  <a:srgbClr val="1C3653"/>
                </a:solidFill>
                <a:latin typeface="Open Sans 1"/>
                <a:ea typeface="Open Sans 1"/>
                <a:cs typeface="Open Sans 1"/>
                <a:sym typeface="Open Sans 1"/>
              </a:rPr>
              <a:t>Algae and other aquatic plants use nitrates as a vital source of food. However, excess levels of nitrates in water can make it difficult for aquatic insects or fish to survive.</a:t>
            </a:r>
          </a:p>
        </p:txBody>
      </p:sp>
      <p:sp>
        <p:nvSpPr>
          <p:cNvPr id="4" name="Freeform 4"/>
          <p:cNvSpPr/>
          <p:nvPr/>
        </p:nvSpPr>
        <p:spPr>
          <a:xfrm>
            <a:off x="16588439" y="214452"/>
            <a:ext cx="1341721" cy="1380631"/>
          </a:xfrm>
          <a:custGeom>
            <a:avLst/>
            <a:gdLst/>
            <a:ahLst/>
            <a:cxnLst/>
            <a:rect l="l" t="t" r="r" b="b"/>
            <a:pathLst>
              <a:path w="1341721" h="1380631">
                <a:moveTo>
                  <a:pt x="0" y="0"/>
                </a:moveTo>
                <a:lnTo>
                  <a:pt x="1341722" y="0"/>
                </a:lnTo>
                <a:lnTo>
                  <a:pt x="1341722" y="1380631"/>
                </a:lnTo>
                <a:lnTo>
                  <a:pt x="0" y="1380631"/>
                </a:lnTo>
                <a:lnTo>
                  <a:pt x="0" y="0"/>
                </a:lnTo>
                <a:close/>
              </a:path>
            </a:pathLst>
          </a:custGeom>
          <a:blipFill>
            <a:blip r:embed="rId3"/>
            <a:stretch>
              <a:fillRect/>
            </a:stretch>
          </a:blipFill>
        </p:spPr>
        <p:txBody>
          <a:bodyPr/>
          <a:lstStyle/>
          <a:p>
            <a:endParaRPr lang="en-CA"/>
          </a:p>
        </p:txBody>
      </p:sp>
      <p:sp>
        <p:nvSpPr>
          <p:cNvPr id="5" name="Freeform 5"/>
          <p:cNvSpPr/>
          <p:nvPr/>
        </p:nvSpPr>
        <p:spPr>
          <a:xfrm rot="449949">
            <a:off x="8825584" y="921476"/>
            <a:ext cx="9965139" cy="10177146"/>
          </a:xfrm>
          <a:custGeom>
            <a:avLst/>
            <a:gdLst/>
            <a:ahLst/>
            <a:cxnLst/>
            <a:rect l="l" t="t" r="r" b="b"/>
            <a:pathLst>
              <a:path w="9948335" h="10177146">
                <a:moveTo>
                  <a:pt x="0" y="0"/>
                </a:moveTo>
                <a:lnTo>
                  <a:pt x="9948335" y="0"/>
                </a:lnTo>
                <a:lnTo>
                  <a:pt x="9948335" y="10177145"/>
                </a:lnTo>
                <a:lnTo>
                  <a:pt x="0" y="10177145"/>
                </a:lnTo>
                <a:lnTo>
                  <a:pt x="0" y="0"/>
                </a:lnTo>
                <a:close/>
              </a:path>
            </a:pathLst>
          </a:custGeom>
          <a:blipFill>
            <a:blip r:embed="rId4"/>
            <a:stretch>
              <a:fillRect l="-38302" t="-67242" b="-13015"/>
            </a:stretch>
          </a:blipFill>
        </p:spPr>
        <p:txBody>
          <a:bodyPr/>
          <a:lstStyle/>
          <a:p>
            <a:endParaRPr lang="en-CA"/>
          </a:p>
        </p:txBody>
      </p:sp>
      <p:sp>
        <p:nvSpPr>
          <p:cNvPr id="6" name="TextBox 6"/>
          <p:cNvSpPr txBox="1"/>
          <p:nvPr/>
        </p:nvSpPr>
        <p:spPr>
          <a:xfrm>
            <a:off x="2852244" y="3525804"/>
            <a:ext cx="291630" cy="221030"/>
          </a:xfrm>
          <a:prstGeom prst="rect">
            <a:avLst/>
          </a:prstGeom>
        </p:spPr>
        <p:txBody>
          <a:bodyPr lIns="0" tIns="0" rIns="0" bIns="0" rtlCol="0" anchor="t">
            <a:spAutoFit/>
          </a:bodyPr>
          <a:lstStyle/>
          <a:p>
            <a:pPr algn="l">
              <a:lnSpc>
                <a:spcPts val="1800"/>
              </a:lnSpc>
            </a:pPr>
            <a:r>
              <a:rPr lang="en-US" sz="1200">
                <a:solidFill>
                  <a:srgbClr val="1C3653"/>
                </a:solidFill>
                <a:latin typeface="Open Sans 1"/>
                <a:ea typeface="Open Sans 1"/>
                <a:cs typeface="Open Sans 1"/>
                <a:sym typeface="Open Sans 1"/>
              </a:rPr>
              <a:t>3</a:t>
            </a:r>
          </a:p>
        </p:txBody>
      </p:sp>
      <p:sp>
        <p:nvSpPr>
          <p:cNvPr id="7" name="TextBox 7"/>
          <p:cNvSpPr txBox="1"/>
          <p:nvPr/>
        </p:nvSpPr>
        <p:spPr>
          <a:xfrm>
            <a:off x="14137068" y="2815144"/>
            <a:ext cx="3793093" cy="3867267"/>
          </a:xfrm>
          <a:prstGeom prst="rect">
            <a:avLst/>
          </a:prstGeom>
        </p:spPr>
        <p:txBody>
          <a:bodyPr lIns="0" tIns="0" rIns="0" bIns="0" rtlCol="0" anchor="t">
            <a:spAutoFit/>
          </a:bodyPr>
          <a:lstStyle/>
          <a:p>
            <a:pPr marL="414795" lvl="1" indent="-207398" algn="l">
              <a:lnSpc>
                <a:spcPts val="2831"/>
              </a:lnSpc>
              <a:buFont typeface="Arial"/>
              <a:buChar char="•"/>
            </a:pPr>
            <a:r>
              <a:rPr lang="en-US" sz="1921" spc="1">
                <a:solidFill>
                  <a:srgbClr val="171615"/>
                </a:solidFill>
                <a:latin typeface="Open Sans 1"/>
                <a:ea typeface="Open Sans 1"/>
                <a:cs typeface="Open Sans 1"/>
                <a:sym typeface="Open Sans 1"/>
              </a:rPr>
              <a:t>Strips usually read 0 since they aren’t sensitive enough for small amounts</a:t>
            </a:r>
          </a:p>
          <a:p>
            <a:pPr marL="414795" lvl="1" indent="-207398" algn="l">
              <a:lnSpc>
                <a:spcPts val="2831"/>
              </a:lnSpc>
              <a:buFont typeface="Arial"/>
              <a:buChar char="•"/>
            </a:pPr>
            <a:r>
              <a:rPr lang="en-US" sz="1921" spc="1">
                <a:solidFill>
                  <a:srgbClr val="171615"/>
                </a:solidFill>
                <a:latin typeface="Open Sans 1"/>
                <a:ea typeface="Open Sans 1"/>
                <a:cs typeface="Open Sans 1"/>
                <a:sym typeface="Open Sans 1"/>
              </a:rPr>
              <a:t>Natural levels are under        1 ppm</a:t>
            </a:r>
          </a:p>
          <a:p>
            <a:pPr marL="414795" lvl="1" indent="-207398" algn="l">
              <a:lnSpc>
                <a:spcPts val="2831"/>
              </a:lnSpc>
              <a:buFont typeface="Arial"/>
              <a:buChar char="•"/>
            </a:pPr>
            <a:r>
              <a:rPr lang="en-US" sz="1921" spc="1">
                <a:solidFill>
                  <a:srgbClr val="171615"/>
                </a:solidFill>
                <a:latin typeface="Open Sans 1"/>
                <a:ea typeface="Open Sans 1"/>
                <a:cs typeface="Open Sans 1"/>
                <a:sym typeface="Open Sans 1"/>
              </a:rPr>
              <a:t>Above 10 ppm can harm aquatic life</a:t>
            </a:r>
          </a:p>
          <a:p>
            <a:pPr marL="414795" lvl="1" indent="-207398" algn="l">
              <a:lnSpc>
                <a:spcPts val="2831"/>
              </a:lnSpc>
              <a:buFont typeface="Arial"/>
              <a:buChar char="•"/>
            </a:pPr>
            <a:r>
              <a:rPr lang="en-US" sz="1921" spc="1">
                <a:solidFill>
                  <a:srgbClr val="171615"/>
                </a:solidFill>
                <a:latin typeface="Open Sans 1"/>
                <a:ea typeface="Open Sans 1"/>
                <a:cs typeface="Open Sans 1"/>
                <a:sym typeface="Open Sans 1"/>
              </a:rPr>
              <a:t>10 ppm is the legal limit for drinking water</a:t>
            </a:r>
          </a:p>
          <a:p>
            <a:pPr marL="414795" lvl="1" indent="-207398" algn="l">
              <a:lnSpc>
                <a:spcPts val="2831"/>
              </a:lnSpc>
              <a:buFont typeface="Arial"/>
              <a:buChar char="•"/>
            </a:pPr>
            <a:r>
              <a:rPr lang="en-US" sz="1921" spc="1">
                <a:solidFill>
                  <a:srgbClr val="171615"/>
                </a:solidFill>
                <a:latin typeface="Open Sans 1"/>
                <a:ea typeface="Open Sans 1"/>
                <a:cs typeface="Open Sans 1"/>
                <a:sym typeface="Open Sans 1"/>
              </a:rPr>
              <a:t>Sensitive fish prefer under 0.06 ppm</a:t>
            </a:r>
          </a:p>
        </p:txBody>
      </p:sp>
      <p:grpSp>
        <p:nvGrpSpPr>
          <p:cNvPr id="8" name="Group 8"/>
          <p:cNvGrpSpPr>
            <a:grpSpLocks noChangeAspect="1"/>
          </p:cNvGrpSpPr>
          <p:nvPr/>
        </p:nvGrpSpPr>
        <p:grpSpPr>
          <a:xfrm>
            <a:off x="9274564" y="9258300"/>
            <a:ext cx="2488885" cy="1139952"/>
            <a:chOff x="0" y="0"/>
            <a:chExt cx="537248" cy="246062"/>
          </a:xfrm>
        </p:grpSpPr>
        <p:sp>
          <p:nvSpPr>
            <p:cNvPr id="9" name="Freeform 9"/>
            <p:cNvSpPr/>
            <p:nvPr/>
          </p:nvSpPr>
          <p:spPr>
            <a:xfrm>
              <a:off x="63500" y="78105"/>
              <a:ext cx="400685" cy="80772"/>
            </a:xfrm>
            <a:custGeom>
              <a:avLst/>
              <a:gdLst/>
              <a:ahLst/>
              <a:cxnLst/>
              <a:rect l="l" t="t" r="r" b="b"/>
              <a:pathLst>
                <a:path w="400685" h="80772">
                  <a:moveTo>
                    <a:pt x="8382" y="0"/>
                  </a:moveTo>
                  <a:cubicBezTo>
                    <a:pt x="8382" y="0"/>
                    <a:pt x="98552" y="31496"/>
                    <a:pt x="179324" y="40513"/>
                  </a:cubicBezTo>
                  <a:lnTo>
                    <a:pt x="179324" y="40513"/>
                  </a:lnTo>
                  <a:lnTo>
                    <a:pt x="179324" y="40513"/>
                  </a:lnTo>
                  <a:cubicBezTo>
                    <a:pt x="305562" y="54610"/>
                    <a:pt x="388874" y="4699"/>
                    <a:pt x="387731" y="5334"/>
                  </a:cubicBezTo>
                  <a:lnTo>
                    <a:pt x="400685" y="27305"/>
                  </a:lnTo>
                  <a:cubicBezTo>
                    <a:pt x="399542" y="28067"/>
                    <a:pt x="310515" y="80772"/>
                    <a:pt x="176530" y="65913"/>
                  </a:cubicBezTo>
                  <a:lnTo>
                    <a:pt x="177927" y="53340"/>
                  </a:lnTo>
                  <a:lnTo>
                    <a:pt x="176530" y="65913"/>
                  </a:lnTo>
                  <a:cubicBezTo>
                    <a:pt x="92710" y="56515"/>
                    <a:pt x="0" y="24003"/>
                    <a:pt x="0" y="24003"/>
                  </a:cubicBezTo>
                  <a:close/>
                </a:path>
              </a:pathLst>
            </a:custGeom>
            <a:solidFill>
              <a:srgbClr val="31A6E2"/>
            </a:solidFill>
          </p:spPr>
          <p:txBody>
            <a:bodyPr/>
            <a:lstStyle/>
            <a:p>
              <a:endParaRPr lang="en-CA"/>
            </a:p>
          </p:txBody>
        </p:sp>
        <p:sp>
          <p:nvSpPr>
            <p:cNvPr id="10" name="Freeform 10"/>
            <p:cNvSpPr/>
            <p:nvPr/>
          </p:nvSpPr>
          <p:spPr>
            <a:xfrm>
              <a:off x="368935" y="63500"/>
              <a:ext cx="104775" cy="119126"/>
            </a:xfrm>
            <a:custGeom>
              <a:avLst/>
              <a:gdLst/>
              <a:ahLst/>
              <a:cxnLst/>
              <a:rect l="l" t="t" r="r" b="b"/>
              <a:pathLst>
                <a:path w="104775" h="119126">
                  <a:moveTo>
                    <a:pt x="5334" y="0"/>
                  </a:moveTo>
                  <a:lnTo>
                    <a:pt x="91440" y="18542"/>
                  </a:lnTo>
                  <a:lnTo>
                    <a:pt x="104775" y="21463"/>
                  </a:lnTo>
                  <a:lnTo>
                    <a:pt x="100965" y="34544"/>
                  </a:lnTo>
                  <a:lnTo>
                    <a:pt x="76200" y="119126"/>
                  </a:lnTo>
                  <a:lnTo>
                    <a:pt x="51816" y="112014"/>
                  </a:lnTo>
                  <a:lnTo>
                    <a:pt x="76581" y="27432"/>
                  </a:lnTo>
                  <a:lnTo>
                    <a:pt x="88773" y="30988"/>
                  </a:lnTo>
                  <a:lnTo>
                    <a:pt x="86106" y="43434"/>
                  </a:lnTo>
                  <a:lnTo>
                    <a:pt x="0" y="24892"/>
                  </a:lnTo>
                  <a:close/>
                </a:path>
              </a:pathLst>
            </a:custGeom>
            <a:solidFill>
              <a:srgbClr val="31A6E2"/>
            </a:solidFill>
          </p:spPr>
          <p:txBody>
            <a:bodyPr/>
            <a:lstStyle/>
            <a:p>
              <a:endParaRPr lang="en-CA"/>
            </a:p>
          </p:txBody>
        </p:sp>
      </p:grpSp>
      <p:grpSp>
        <p:nvGrpSpPr>
          <p:cNvPr id="11" name="Group 11"/>
          <p:cNvGrpSpPr>
            <a:grpSpLocks noChangeAspect="1"/>
          </p:cNvGrpSpPr>
          <p:nvPr/>
        </p:nvGrpSpPr>
        <p:grpSpPr>
          <a:xfrm>
            <a:off x="11953717" y="3083376"/>
            <a:ext cx="2183351" cy="1059910"/>
            <a:chOff x="0" y="0"/>
            <a:chExt cx="655028" cy="317983"/>
          </a:xfrm>
        </p:grpSpPr>
        <p:sp>
          <p:nvSpPr>
            <p:cNvPr id="12" name="Freeform 12"/>
            <p:cNvSpPr/>
            <p:nvPr/>
          </p:nvSpPr>
          <p:spPr>
            <a:xfrm>
              <a:off x="70358" y="63500"/>
              <a:ext cx="521208" cy="180848"/>
            </a:xfrm>
            <a:custGeom>
              <a:avLst/>
              <a:gdLst/>
              <a:ahLst/>
              <a:cxnLst/>
              <a:rect l="l" t="t" r="r" b="b"/>
              <a:pathLst>
                <a:path w="521208" h="180848">
                  <a:moveTo>
                    <a:pt x="368681" y="0"/>
                  </a:moveTo>
                  <a:cubicBezTo>
                    <a:pt x="351409" y="0"/>
                    <a:pt x="333248" y="1016"/>
                    <a:pt x="313944" y="3429"/>
                  </a:cubicBezTo>
                  <a:lnTo>
                    <a:pt x="313944" y="3429"/>
                  </a:lnTo>
                  <a:lnTo>
                    <a:pt x="313944" y="3429"/>
                  </a:lnTo>
                  <a:cubicBezTo>
                    <a:pt x="180086" y="19558"/>
                    <a:pt x="0" y="160909"/>
                    <a:pt x="0" y="160909"/>
                  </a:cubicBezTo>
                  <a:cubicBezTo>
                    <a:pt x="0" y="160909"/>
                    <a:pt x="0" y="160909"/>
                    <a:pt x="0" y="160909"/>
                  </a:cubicBezTo>
                  <a:lnTo>
                    <a:pt x="15621" y="180848"/>
                  </a:lnTo>
                  <a:cubicBezTo>
                    <a:pt x="16510" y="180213"/>
                    <a:pt x="191262" y="43815"/>
                    <a:pt x="316992" y="28575"/>
                  </a:cubicBezTo>
                  <a:cubicBezTo>
                    <a:pt x="335280" y="26416"/>
                    <a:pt x="352425" y="25400"/>
                    <a:pt x="368681" y="25400"/>
                  </a:cubicBezTo>
                  <a:cubicBezTo>
                    <a:pt x="435864" y="25400"/>
                    <a:pt x="485648" y="42799"/>
                    <a:pt x="521208" y="63500"/>
                  </a:cubicBezTo>
                  <a:lnTo>
                    <a:pt x="521208" y="63500"/>
                  </a:lnTo>
                  <a:lnTo>
                    <a:pt x="521208" y="34544"/>
                  </a:lnTo>
                  <a:lnTo>
                    <a:pt x="521208" y="34544"/>
                  </a:lnTo>
                  <a:cubicBezTo>
                    <a:pt x="483489" y="15113"/>
                    <a:pt x="433451" y="0"/>
                    <a:pt x="368681" y="0"/>
                  </a:cubicBezTo>
                  <a:close/>
                </a:path>
              </a:pathLst>
            </a:custGeom>
            <a:solidFill>
              <a:srgbClr val="31A6E2"/>
            </a:solidFill>
          </p:spPr>
          <p:txBody>
            <a:bodyPr/>
            <a:lstStyle/>
            <a:p>
              <a:endParaRPr lang="en-CA"/>
            </a:p>
          </p:txBody>
        </p:sp>
        <p:sp>
          <p:nvSpPr>
            <p:cNvPr id="13" name="Freeform 13"/>
            <p:cNvSpPr/>
            <p:nvPr/>
          </p:nvSpPr>
          <p:spPr>
            <a:xfrm>
              <a:off x="63500" y="145415"/>
              <a:ext cx="103505" cy="109093"/>
            </a:xfrm>
            <a:custGeom>
              <a:avLst/>
              <a:gdLst/>
              <a:ahLst/>
              <a:cxnLst/>
              <a:rect l="l" t="t" r="r" b="b"/>
              <a:pathLst>
                <a:path w="103505" h="109093">
                  <a:moveTo>
                    <a:pt x="101346" y="109093"/>
                  </a:moveTo>
                  <a:lnTo>
                    <a:pt x="13589" y="101600"/>
                  </a:lnTo>
                  <a:lnTo>
                    <a:pt x="0" y="100457"/>
                  </a:lnTo>
                  <a:lnTo>
                    <a:pt x="2159" y="86995"/>
                  </a:lnTo>
                  <a:lnTo>
                    <a:pt x="16002" y="0"/>
                  </a:lnTo>
                  <a:lnTo>
                    <a:pt x="41148" y="3937"/>
                  </a:lnTo>
                  <a:lnTo>
                    <a:pt x="27305" y="90932"/>
                  </a:lnTo>
                  <a:lnTo>
                    <a:pt x="14732" y="88900"/>
                  </a:lnTo>
                  <a:lnTo>
                    <a:pt x="15748" y="76200"/>
                  </a:lnTo>
                  <a:lnTo>
                    <a:pt x="103505" y="83693"/>
                  </a:lnTo>
                  <a:close/>
                </a:path>
              </a:pathLst>
            </a:custGeom>
            <a:solidFill>
              <a:srgbClr val="31A6E2"/>
            </a:solidFill>
          </p:spPr>
          <p:txBody>
            <a:bodyPr/>
            <a:lstStyle/>
            <a:p>
              <a:endParaRPr lang="en-CA"/>
            </a:p>
          </p:txBody>
        </p:sp>
      </p:grpSp>
      <p:sp>
        <p:nvSpPr>
          <p:cNvPr id="14" name="TextBox 14"/>
          <p:cNvSpPr txBox="1"/>
          <p:nvPr/>
        </p:nvSpPr>
        <p:spPr>
          <a:xfrm>
            <a:off x="14137068" y="1627194"/>
            <a:ext cx="1864932" cy="1058443"/>
          </a:xfrm>
          <a:prstGeom prst="rect">
            <a:avLst/>
          </a:prstGeom>
        </p:spPr>
        <p:txBody>
          <a:bodyPr wrap="square" lIns="0" tIns="0" rIns="0" bIns="0" rtlCol="0" anchor="t">
            <a:spAutoFit/>
          </a:bodyPr>
          <a:lstStyle/>
          <a:p>
            <a:pPr algn="l">
              <a:lnSpc>
                <a:spcPts val="3983"/>
              </a:lnSpc>
            </a:pPr>
            <a:r>
              <a:rPr lang="en-US" sz="4401" b="1" dirty="0">
                <a:solidFill>
                  <a:srgbClr val="31A6E2"/>
                </a:solidFill>
                <a:latin typeface="Tungsten Rounded 1"/>
                <a:ea typeface="Tungsten Rounded 1"/>
                <a:cs typeface="Tungsten Rounded 1"/>
                <a:sym typeface="Tungsten Rounded 1"/>
              </a:rPr>
              <a:t>How to interpret: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TextBox 2"/>
          <p:cNvSpPr txBox="1"/>
          <p:nvPr/>
        </p:nvSpPr>
        <p:spPr>
          <a:xfrm>
            <a:off x="1028700" y="876334"/>
            <a:ext cx="8712187" cy="1139771"/>
          </a:xfrm>
          <a:prstGeom prst="rect">
            <a:avLst/>
          </a:prstGeom>
        </p:spPr>
        <p:txBody>
          <a:bodyPr lIns="0" tIns="0" rIns="0" bIns="0" rtlCol="0" anchor="t">
            <a:spAutoFit/>
          </a:bodyPr>
          <a:lstStyle/>
          <a:p>
            <a:pPr algn="l">
              <a:lnSpc>
                <a:spcPts val="9100"/>
              </a:lnSpc>
            </a:pPr>
            <a:r>
              <a:rPr lang="en-US" sz="6500">
                <a:solidFill>
                  <a:srgbClr val="1C3653"/>
                </a:solidFill>
                <a:latin typeface="Tungsten Rounded 1"/>
                <a:ea typeface="Tungsten Rounded 1"/>
                <a:cs typeface="Tungsten Rounded 1"/>
                <a:sym typeface="Tungsten Rounded 1"/>
              </a:rPr>
              <a:t>Nitrites</a:t>
            </a:r>
          </a:p>
        </p:txBody>
      </p:sp>
      <p:sp>
        <p:nvSpPr>
          <p:cNvPr id="3" name="TextBox 3"/>
          <p:cNvSpPr txBox="1"/>
          <p:nvPr/>
        </p:nvSpPr>
        <p:spPr>
          <a:xfrm>
            <a:off x="1028700" y="2300295"/>
            <a:ext cx="8115300" cy="4267197"/>
          </a:xfrm>
          <a:prstGeom prst="rect">
            <a:avLst/>
          </a:prstGeom>
        </p:spPr>
        <p:txBody>
          <a:bodyPr lIns="0" tIns="0" rIns="0" bIns="0" rtlCol="0" anchor="t">
            <a:spAutoFit/>
          </a:bodyPr>
          <a:lstStyle/>
          <a:p>
            <a:pPr algn="l">
              <a:lnSpc>
                <a:spcPts val="3750"/>
              </a:lnSpc>
            </a:pPr>
            <a:r>
              <a:rPr lang="en-US" sz="2500">
                <a:solidFill>
                  <a:srgbClr val="1C3653"/>
                </a:solidFill>
                <a:latin typeface="Open Sans 1"/>
                <a:ea typeface="Open Sans 1"/>
                <a:cs typeface="Open Sans 1"/>
                <a:sym typeface="Open Sans 1"/>
              </a:rPr>
              <a:t>A compound that </a:t>
            </a:r>
            <a:r>
              <a:rPr lang="en-US" sz="2500" b="1">
                <a:solidFill>
                  <a:srgbClr val="1C3653"/>
                </a:solidFill>
                <a:latin typeface="Open Sans 1 Bold"/>
                <a:ea typeface="Open Sans 1 Bold"/>
                <a:cs typeface="Open Sans 1 Bold"/>
                <a:sym typeface="Open Sans 1 Bold"/>
              </a:rPr>
              <a:t>forms naturally</a:t>
            </a:r>
            <a:r>
              <a:rPr lang="en-US" sz="2500">
                <a:solidFill>
                  <a:srgbClr val="1C3653"/>
                </a:solidFill>
                <a:latin typeface="Open Sans 1"/>
                <a:ea typeface="Open Sans 1"/>
                <a:cs typeface="Open Sans 1"/>
                <a:sym typeface="Open Sans 1"/>
              </a:rPr>
              <a:t> </a:t>
            </a:r>
            <a:r>
              <a:rPr lang="en-US" sz="2500" b="1">
                <a:solidFill>
                  <a:srgbClr val="1C3653"/>
                </a:solidFill>
                <a:latin typeface="Open Sans 1 Bold"/>
                <a:ea typeface="Open Sans 1 Bold"/>
                <a:cs typeface="Open Sans 1 Bold"/>
                <a:sym typeface="Open Sans 1 Bold"/>
              </a:rPr>
              <a:t>when nitrogen combines with oxygen.</a:t>
            </a:r>
            <a:r>
              <a:rPr lang="en-US" sz="2500">
                <a:solidFill>
                  <a:srgbClr val="1C3653"/>
                </a:solidFill>
                <a:latin typeface="Open Sans 1"/>
                <a:ea typeface="Open Sans 1"/>
                <a:cs typeface="Open Sans 1"/>
                <a:sym typeface="Open Sans 1"/>
              </a:rPr>
              <a:t> It consists of one nitrogen atom and two oxygen atoms. Nitrite can be oxidized into nitrate, becoming less toxic. </a:t>
            </a:r>
          </a:p>
          <a:p>
            <a:pPr algn="l">
              <a:lnSpc>
                <a:spcPts val="3750"/>
              </a:lnSpc>
            </a:pPr>
            <a:endParaRPr lang="en-US" sz="2500">
              <a:solidFill>
                <a:srgbClr val="1C3653"/>
              </a:solidFill>
              <a:latin typeface="Open Sans 1"/>
              <a:ea typeface="Open Sans 1"/>
              <a:cs typeface="Open Sans 1"/>
              <a:sym typeface="Open Sans 1"/>
            </a:endParaRPr>
          </a:p>
          <a:p>
            <a:pPr algn="l">
              <a:lnSpc>
                <a:spcPts val="3750"/>
              </a:lnSpc>
            </a:pPr>
            <a:r>
              <a:rPr lang="en-US" sz="2500" b="1">
                <a:solidFill>
                  <a:srgbClr val="1C3653"/>
                </a:solidFill>
                <a:latin typeface="Open Sans 1 Bold"/>
                <a:ea typeface="Open Sans 1 Bold"/>
                <a:cs typeface="Open Sans 1 Bold"/>
                <a:sym typeface="Open Sans 1 Bold"/>
              </a:rPr>
              <a:t>Why is it important? </a:t>
            </a:r>
            <a:r>
              <a:rPr lang="en-US" sz="2500">
                <a:solidFill>
                  <a:srgbClr val="1C3653"/>
                </a:solidFill>
                <a:latin typeface="Open Sans 1"/>
                <a:ea typeface="Open Sans 1"/>
                <a:cs typeface="Open Sans 1"/>
                <a:sym typeface="Open Sans 1"/>
              </a:rPr>
              <a:t>Algae and other aquatic plants use nitrates as a vital source of food. However, excess levels of nitrates in water can make it difficult for aquatic insects or fish to survive.</a:t>
            </a:r>
          </a:p>
        </p:txBody>
      </p:sp>
      <p:sp>
        <p:nvSpPr>
          <p:cNvPr id="4" name="Freeform 4"/>
          <p:cNvSpPr/>
          <p:nvPr/>
        </p:nvSpPr>
        <p:spPr>
          <a:xfrm>
            <a:off x="16588439" y="214452"/>
            <a:ext cx="1341721" cy="1380631"/>
          </a:xfrm>
          <a:custGeom>
            <a:avLst/>
            <a:gdLst/>
            <a:ahLst/>
            <a:cxnLst/>
            <a:rect l="l" t="t" r="r" b="b"/>
            <a:pathLst>
              <a:path w="1341721" h="1380631">
                <a:moveTo>
                  <a:pt x="0" y="0"/>
                </a:moveTo>
                <a:lnTo>
                  <a:pt x="1341722" y="0"/>
                </a:lnTo>
                <a:lnTo>
                  <a:pt x="1341722" y="1380631"/>
                </a:lnTo>
                <a:lnTo>
                  <a:pt x="0" y="1380631"/>
                </a:lnTo>
                <a:lnTo>
                  <a:pt x="0" y="0"/>
                </a:lnTo>
                <a:close/>
              </a:path>
            </a:pathLst>
          </a:custGeom>
          <a:blipFill>
            <a:blip r:embed="rId3"/>
            <a:stretch>
              <a:fillRect/>
            </a:stretch>
          </a:blipFill>
        </p:spPr>
        <p:txBody>
          <a:bodyPr/>
          <a:lstStyle/>
          <a:p>
            <a:endParaRPr lang="en-CA"/>
          </a:p>
        </p:txBody>
      </p:sp>
      <p:sp>
        <p:nvSpPr>
          <p:cNvPr id="5" name="TextBox 5"/>
          <p:cNvSpPr txBox="1"/>
          <p:nvPr/>
        </p:nvSpPr>
        <p:spPr>
          <a:xfrm>
            <a:off x="7934419" y="7085066"/>
            <a:ext cx="4388860" cy="2809911"/>
          </a:xfrm>
          <a:prstGeom prst="rect">
            <a:avLst/>
          </a:prstGeom>
        </p:spPr>
        <p:txBody>
          <a:bodyPr lIns="0" tIns="0" rIns="0" bIns="0" rtlCol="0" anchor="t">
            <a:spAutoFit/>
          </a:bodyPr>
          <a:lstStyle/>
          <a:p>
            <a:pPr marL="414795" lvl="1" indent="-207398" algn="l">
              <a:lnSpc>
                <a:spcPts val="2831"/>
              </a:lnSpc>
              <a:buFont typeface="Arial"/>
              <a:buChar char="•"/>
            </a:pPr>
            <a:r>
              <a:rPr lang="en-US" sz="1921" spc="1">
                <a:solidFill>
                  <a:srgbClr val="171615"/>
                </a:solidFill>
                <a:latin typeface="Open Sans 1"/>
                <a:ea typeface="Open Sans 1"/>
                <a:cs typeface="Open Sans 1"/>
                <a:sym typeface="Open Sans 1"/>
              </a:rPr>
              <a:t>Strips usually read 0 since they aren’t sensitive enough for small amounts</a:t>
            </a:r>
          </a:p>
          <a:p>
            <a:pPr marL="414795" lvl="1" indent="-207398" algn="l">
              <a:lnSpc>
                <a:spcPts val="2831"/>
              </a:lnSpc>
              <a:buFont typeface="Arial"/>
              <a:buChar char="•"/>
            </a:pPr>
            <a:r>
              <a:rPr lang="en-US" sz="1921" spc="1">
                <a:solidFill>
                  <a:srgbClr val="171615"/>
                </a:solidFill>
                <a:latin typeface="Open Sans 1"/>
                <a:ea typeface="Open Sans 1"/>
                <a:cs typeface="Open Sans 1"/>
                <a:sym typeface="Open Sans 1"/>
              </a:rPr>
              <a:t>It is natural to have some in water</a:t>
            </a:r>
          </a:p>
          <a:p>
            <a:pPr marL="414795" lvl="1" indent="-207398" algn="l">
              <a:lnSpc>
                <a:spcPts val="2831"/>
              </a:lnSpc>
              <a:buFont typeface="Arial"/>
              <a:buChar char="•"/>
            </a:pPr>
            <a:r>
              <a:rPr lang="en-US" sz="1921" spc="1">
                <a:solidFill>
                  <a:srgbClr val="171615"/>
                </a:solidFill>
                <a:latin typeface="Open Sans 1"/>
                <a:ea typeface="Open Sans 1"/>
                <a:cs typeface="Open Sans 1"/>
                <a:sym typeface="Open Sans 1"/>
              </a:rPr>
              <a:t>Over 1 ppm is considered dangerous</a:t>
            </a:r>
          </a:p>
          <a:p>
            <a:pPr marL="414795" lvl="1" indent="-207398" algn="l">
              <a:lnSpc>
                <a:spcPts val="2831"/>
              </a:lnSpc>
              <a:buFont typeface="Arial"/>
              <a:buChar char="•"/>
            </a:pPr>
            <a:r>
              <a:rPr lang="en-US" sz="1921" spc="1">
                <a:solidFill>
                  <a:srgbClr val="171615"/>
                </a:solidFill>
                <a:latin typeface="Open Sans 1"/>
                <a:ea typeface="Open Sans 1"/>
                <a:cs typeface="Open Sans 1"/>
                <a:sym typeface="Open Sans 1"/>
              </a:rPr>
              <a:t>Too much causes plant growth that lowers oxygen and harms fish</a:t>
            </a:r>
          </a:p>
        </p:txBody>
      </p:sp>
      <p:sp>
        <p:nvSpPr>
          <p:cNvPr id="6" name="Freeform 6"/>
          <p:cNvSpPr/>
          <p:nvPr/>
        </p:nvSpPr>
        <p:spPr>
          <a:xfrm rot="-10704864">
            <a:off x="11499890" y="308519"/>
            <a:ext cx="6954665" cy="11235904"/>
          </a:xfrm>
          <a:custGeom>
            <a:avLst/>
            <a:gdLst/>
            <a:ahLst/>
            <a:cxnLst/>
            <a:rect l="l" t="t" r="r" b="b"/>
            <a:pathLst>
              <a:path w="6874470" h="11235904">
                <a:moveTo>
                  <a:pt x="0" y="0"/>
                </a:moveTo>
                <a:lnTo>
                  <a:pt x="6874470" y="0"/>
                </a:lnTo>
                <a:lnTo>
                  <a:pt x="6874470" y="11235904"/>
                </a:lnTo>
                <a:lnTo>
                  <a:pt x="0" y="11235904"/>
                </a:lnTo>
                <a:lnTo>
                  <a:pt x="0" y="0"/>
                </a:lnTo>
                <a:close/>
              </a:path>
            </a:pathLst>
          </a:custGeom>
          <a:blipFill>
            <a:blip r:embed="rId4"/>
            <a:stretch>
              <a:fillRect l="-1163" t="-12438" r="-67270" b="-24965"/>
            </a:stretch>
          </a:blipFill>
        </p:spPr>
        <p:txBody>
          <a:bodyPr/>
          <a:lstStyle/>
          <a:p>
            <a:endParaRPr lang="en-CA"/>
          </a:p>
        </p:txBody>
      </p:sp>
      <p:grpSp>
        <p:nvGrpSpPr>
          <p:cNvPr id="7" name="Group 7"/>
          <p:cNvGrpSpPr>
            <a:grpSpLocks noChangeAspect="1"/>
          </p:cNvGrpSpPr>
          <p:nvPr/>
        </p:nvGrpSpPr>
        <p:grpSpPr>
          <a:xfrm>
            <a:off x="13776967" y="2376495"/>
            <a:ext cx="2254258" cy="1094332"/>
            <a:chOff x="0" y="0"/>
            <a:chExt cx="655028" cy="317983"/>
          </a:xfrm>
        </p:grpSpPr>
        <p:sp>
          <p:nvSpPr>
            <p:cNvPr id="8" name="Freeform 8"/>
            <p:cNvSpPr/>
            <p:nvPr/>
          </p:nvSpPr>
          <p:spPr>
            <a:xfrm>
              <a:off x="70358" y="63500"/>
              <a:ext cx="521208" cy="180848"/>
            </a:xfrm>
            <a:custGeom>
              <a:avLst/>
              <a:gdLst/>
              <a:ahLst/>
              <a:cxnLst/>
              <a:rect l="l" t="t" r="r" b="b"/>
              <a:pathLst>
                <a:path w="521208" h="180848">
                  <a:moveTo>
                    <a:pt x="368681" y="0"/>
                  </a:moveTo>
                  <a:cubicBezTo>
                    <a:pt x="351409" y="0"/>
                    <a:pt x="333248" y="1016"/>
                    <a:pt x="313944" y="3429"/>
                  </a:cubicBezTo>
                  <a:lnTo>
                    <a:pt x="313944" y="3429"/>
                  </a:lnTo>
                  <a:lnTo>
                    <a:pt x="313944" y="3429"/>
                  </a:lnTo>
                  <a:cubicBezTo>
                    <a:pt x="180086" y="19558"/>
                    <a:pt x="0" y="160909"/>
                    <a:pt x="0" y="160909"/>
                  </a:cubicBezTo>
                  <a:cubicBezTo>
                    <a:pt x="0" y="160909"/>
                    <a:pt x="0" y="160909"/>
                    <a:pt x="0" y="160909"/>
                  </a:cubicBezTo>
                  <a:lnTo>
                    <a:pt x="15621" y="180848"/>
                  </a:lnTo>
                  <a:cubicBezTo>
                    <a:pt x="16510" y="180213"/>
                    <a:pt x="191262" y="43815"/>
                    <a:pt x="316992" y="28575"/>
                  </a:cubicBezTo>
                  <a:cubicBezTo>
                    <a:pt x="335280" y="26416"/>
                    <a:pt x="352425" y="25400"/>
                    <a:pt x="368681" y="25400"/>
                  </a:cubicBezTo>
                  <a:cubicBezTo>
                    <a:pt x="435864" y="25400"/>
                    <a:pt x="485648" y="42799"/>
                    <a:pt x="521208" y="63500"/>
                  </a:cubicBezTo>
                  <a:lnTo>
                    <a:pt x="521208" y="63500"/>
                  </a:lnTo>
                  <a:lnTo>
                    <a:pt x="521208" y="34544"/>
                  </a:lnTo>
                  <a:lnTo>
                    <a:pt x="521208" y="34544"/>
                  </a:lnTo>
                  <a:cubicBezTo>
                    <a:pt x="483489" y="15113"/>
                    <a:pt x="433451" y="0"/>
                    <a:pt x="368681" y="0"/>
                  </a:cubicBezTo>
                  <a:close/>
                </a:path>
              </a:pathLst>
            </a:custGeom>
            <a:solidFill>
              <a:srgbClr val="31A6E2"/>
            </a:solidFill>
          </p:spPr>
          <p:txBody>
            <a:bodyPr/>
            <a:lstStyle/>
            <a:p>
              <a:endParaRPr lang="en-CA"/>
            </a:p>
          </p:txBody>
        </p:sp>
        <p:sp>
          <p:nvSpPr>
            <p:cNvPr id="9" name="Freeform 9"/>
            <p:cNvSpPr/>
            <p:nvPr/>
          </p:nvSpPr>
          <p:spPr>
            <a:xfrm>
              <a:off x="63500" y="145415"/>
              <a:ext cx="103505" cy="109093"/>
            </a:xfrm>
            <a:custGeom>
              <a:avLst/>
              <a:gdLst/>
              <a:ahLst/>
              <a:cxnLst/>
              <a:rect l="l" t="t" r="r" b="b"/>
              <a:pathLst>
                <a:path w="103505" h="109093">
                  <a:moveTo>
                    <a:pt x="101346" y="109093"/>
                  </a:moveTo>
                  <a:lnTo>
                    <a:pt x="13589" y="101600"/>
                  </a:lnTo>
                  <a:lnTo>
                    <a:pt x="0" y="100457"/>
                  </a:lnTo>
                  <a:lnTo>
                    <a:pt x="2159" y="86995"/>
                  </a:lnTo>
                  <a:lnTo>
                    <a:pt x="16002" y="0"/>
                  </a:lnTo>
                  <a:lnTo>
                    <a:pt x="41148" y="3937"/>
                  </a:lnTo>
                  <a:lnTo>
                    <a:pt x="27305" y="90932"/>
                  </a:lnTo>
                  <a:lnTo>
                    <a:pt x="14732" y="88900"/>
                  </a:lnTo>
                  <a:lnTo>
                    <a:pt x="15748" y="76200"/>
                  </a:lnTo>
                  <a:lnTo>
                    <a:pt x="103505" y="83693"/>
                  </a:lnTo>
                  <a:close/>
                </a:path>
              </a:pathLst>
            </a:custGeom>
            <a:solidFill>
              <a:srgbClr val="31A6E2"/>
            </a:solidFill>
          </p:spPr>
          <p:txBody>
            <a:bodyPr/>
            <a:lstStyle/>
            <a:p>
              <a:endParaRPr lang="en-CA"/>
            </a:p>
          </p:txBody>
        </p:sp>
      </p:grpSp>
      <p:grpSp>
        <p:nvGrpSpPr>
          <p:cNvPr id="10" name="Group 10"/>
          <p:cNvGrpSpPr/>
          <p:nvPr/>
        </p:nvGrpSpPr>
        <p:grpSpPr>
          <a:xfrm rot="1133728">
            <a:off x="12620531" y="7242109"/>
            <a:ext cx="1495923" cy="1062905"/>
            <a:chOff x="0" y="0"/>
            <a:chExt cx="1994564" cy="1417207"/>
          </a:xfrm>
        </p:grpSpPr>
        <p:sp>
          <p:nvSpPr>
            <p:cNvPr id="11" name="Freeform 11"/>
            <p:cNvSpPr/>
            <p:nvPr/>
          </p:nvSpPr>
          <p:spPr>
            <a:xfrm>
              <a:off x="225868" y="144966"/>
              <a:ext cx="1626169" cy="677571"/>
            </a:xfrm>
            <a:custGeom>
              <a:avLst/>
              <a:gdLst/>
              <a:ahLst/>
              <a:cxnLst/>
              <a:rect l="l" t="t" r="r" b="b"/>
              <a:pathLst>
                <a:path w="1626169" h="677571">
                  <a:moveTo>
                    <a:pt x="0" y="0"/>
                  </a:moveTo>
                  <a:lnTo>
                    <a:pt x="1626170" y="0"/>
                  </a:lnTo>
                  <a:lnTo>
                    <a:pt x="1626170" y="677571"/>
                  </a:lnTo>
                  <a:lnTo>
                    <a:pt x="0" y="677571"/>
                  </a:lnTo>
                  <a:lnTo>
                    <a:pt x="0" y="0"/>
                  </a:lnTo>
                  <a:close/>
                </a:path>
              </a:pathLst>
            </a:custGeom>
            <a:blipFill>
              <a:blip r:embed="rId5"/>
              <a:stretch>
                <a:fillRect/>
              </a:stretch>
            </a:blipFill>
          </p:spPr>
          <p:txBody>
            <a:bodyPr/>
            <a:lstStyle/>
            <a:p>
              <a:endParaRPr lang="en-CA"/>
            </a:p>
          </p:txBody>
        </p:sp>
        <p:grpSp>
          <p:nvGrpSpPr>
            <p:cNvPr id="12" name="Group 12"/>
            <p:cNvGrpSpPr>
              <a:grpSpLocks noChangeAspect="1"/>
            </p:cNvGrpSpPr>
            <p:nvPr/>
          </p:nvGrpSpPr>
          <p:grpSpPr>
            <a:xfrm>
              <a:off x="0" y="0"/>
              <a:ext cx="1994564" cy="1417207"/>
              <a:chOff x="0" y="0"/>
              <a:chExt cx="560768" cy="398450"/>
            </a:xfrm>
          </p:grpSpPr>
          <p:sp>
            <p:nvSpPr>
              <p:cNvPr id="13" name="Freeform 13"/>
              <p:cNvSpPr/>
              <p:nvPr/>
            </p:nvSpPr>
            <p:spPr>
              <a:xfrm>
                <a:off x="63500" y="114554"/>
                <a:ext cx="413766" cy="61087"/>
              </a:xfrm>
              <a:custGeom>
                <a:avLst/>
                <a:gdLst/>
                <a:ahLst/>
                <a:cxnLst/>
                <a:rect l="l" t="t" r="r" b="b"/>
                <a:pathLst>
                  <a:path w="413766" h="61087">
                    <a:moveTo>
                      <a:pt x="181102" y="0"/>
                    </a:moveTo>
                    <a:cubicBezTo>
                      <a:pt x="125603" y="0"/>
                      <a:pt x="70866" y="4445"/>
                      <a:pt x="30353" y="17653"/>
                    </a:cubicBezTo>
                    <a:cubicBezTo>
                      <a:pt x="20066" y="21082"/>
                      <a:pt x="9906" y="24511"/>
                      <a:pt x="0" y="28067"/>
                    </a:cubicBezTo>
                    <a:lnTo>
                      <a:pt x="0" y="28067"/>
                    </a:lnTo>
                    <a:lnTo>
                      <a:pt x="0" y="61087"/>
                    </a:lnTo>
                    <a:lnTo>
                      <a:pt x="0" y="61087"/>
                    </a:lnTo>
                    <a:cubicBezTo>
                      <a:pt x="12954" y="56261"/>
                      <a:pt x="26289" y="51562"/>
                      <a:pt x="40005" y="47117"/>
                    </a:cubicBezTo>
                    <a:lnTo>
                      <a:pt x="40005" y="47117"/>
                    </a:lnTo>
                    <a:lnTo>
                      <a:pt x="40005" y="47117"/>
                    </a:lnTo>
                    <a:cubicBezTo>
                      <a:pt x="77089" y="35052"/>
                      <a:pt x="128143" y="30861"/>
                      <a:pt x="180213" y="30861"/>
                    </a:cubicBezTo>
                    <a:cubicBezTo>
                      <a:pt x="291211" y="30861"/>
                      <a:pt x="407797" y="49530"/>
                      <a:pt x="408813" y="49657"/>
                    </a:cubicBezTo>
                    <a:lnTo>
                      <a:pt x="413766" y="19177"/>
                    </a:lnTo>
                    <a:cubicBezTo>
                      <a:pt x="413766" y="19177"/>
                      <a:pt x="413766" y="19177"/>
                      <a:pt x="413766" y="19177"/>
                    </a:cubicBezTo>
                    <a:cubicBezTo>
                      <a:pt x="413766" y="19177"/>
                      <a:pt x="296037" y="0"/>
                      <a:pt x="181102" y="0"/>
                    </a:cubicBezTo>
                    <a:close/>
                  </a:path>
                </a:pathLst>
              </a:custGeom>
              <a:solidFill>
                <a:srgbClr val="31A6E2"/>
              </a:solidFill>
            </p:spPr>
            <p:txBody>
              <a:bodyPr/>
              <a:lstStyle/>
              <a:p>
                <a:endParaRPr lang="en-CA"/>
              </a:p>
            </p:txBody>
          </p:sp>
          <p:sp>
            <p:nvSpPr>
              <p:cNvPr id="14" name="Freeform 14"/>
              <p:cNvSpPr/>
              <p:nvPr/>
            </p:nvSpPr>
            <p:spPr>
              <a:xfrm>
                <a:off x="386207" y="63500"/>
                <a:ext cx="110998" cy="151765"/>
              </a:xfrm>
              <a:custGeom>
                <a:avLst/>
                <a:gdLst/>
                <a:ahLst/>
                <a:cxnLst/>
                <a:rect l="l" t="t" r="r" b="b"/>
                <a:pathLst>
                  <a:path w="110998" h="151765">
                    <a:moveTo>
                      <a:pt x="0" y="125984"/>
                    </a:moveTo>
                    <a:lnTo>
                      <a:pt x="80010" y="72517"/>
                    </a:lnTo>
                    <a:lnTo>
                      <a:pt x="88646" y="85344"/>
                    </a:lnTo>
                    <a:lnTo>
                      <a:pt x="76454" y="94869"/>
                    </a:lnTo>
                    <a:lnTo>
                      <a:pt x="17272" y="19050"/>
                    </a:lnTo>
                    <a:lnTo>
                      <a:pt x="41783" y="0"/>
                    </a:lnTo>
                    <a:lnTo>
                      <a:pt x="100838" y="75946"/>
                    </a:lnTo>
                    <a:lnTo>
                      <a:pt x="110998" y="89027"/>
                    </a:lnTo>
                    <a:lnTo>
                      <a:pt x="97155" y="98298"/>
                    </a:lnTo>
                    <a:lnTo>
                      <a:pt x="17145" y="151765"/>
                    </a:lnTo>
                    <a:close/>
                  </a:path>
                </a:pathLst>
              </a:custGeom>
              <a:solidFill>
                <a:srgbClr val="31A6E2"/>
              </a:solidFill>
            </p:spPr>
            <p:txBody>
              <a:bodyPr/>
              <a:lstStyle/>
              <a:p>
                <a:endParaRPr lang="en-CA"/>
              </a:p>
            </p:txBody>
          </p:sp>
        </p:grpSp>
      </p:grpSp>
      <p:sp>
        <p:nvSpPr>
          <p:cNvPr id="15" name="TextBox 15"/>
          <p:cNvSpPr txBox="1"/>
          <p:nvPr/>
        </p:nvSpPr>
        <p:spPr>
          <a:xfrm>
            <a:off x="7934419" y="6402701"/>
            <a:ext cx="3610002" cy="559294"/>
          </a:xfrm>
          <a:prstGeom prst="rect">
            <a:avLst/>
          </a:prstGeom>
        </p:spPr>
        <p:txBody>
          <a:bodyPr lIns="0" tIns="0" rIns="0" bIns="0" rtlCol="0" anchor="t">
            <a:spAutoFit/>
          </a:bodyPr>
          <a:lstStyle/>
          <a:p>
            <a:pPr algn="l">
              <a:lnSpc>
                <a:spcPts val="3983"/>
              </a:lnSpc>
            </a:pPr>
            <a:r>
              <a:rPr lang="en-US" sz="4401" b="1">
                <a:solidFill>
                  <a:srgbClr val="31A6E2"/>
                </a:solidFill>
                <a:latin typeface="Tungsten Rounded 1"/>
                <a:ea typeface="Tungsten Rounded 1"/>
                <a:cs typeface="Tungsten Rounded 1"/>
                <a:sym typeface="Tungsten Rounded 1"/>
              </a:rPr>
              <a:t>How to interpret: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TextBox 2"/>
          <p:cNvSpPr txBox="1"/>
          <p:nvPr/>
        </p:nvSpPr>
        <p:spPr>
          <a:xfrm>
            <a:off x="1028700" y="876300"/>
            <a:ext cx="8712187" cy="1139838"/>
          </a:xfrm>
          <a:prstGeom prst="rect">
            <a:avLst/>
          </a:prstGeom>
        </p:spPr>
        <p:txBody>
          <a:bodyPr lIns="0" tIns="0" rIns="0" bIns="0" rtlCol="0" anchor="t">
            <a:spAutoFit/>
          </a:bodyPr>
          <a:lstStyle/>
          <a:p>
            <a:pPr algn="l">
              <a:lnSpc>
                <a:spcPts val="9100"/>
              </a:lnSpc>
            </a:pPr>
            <a:r>
              <a:rPr lang="en-US" sz="6500">
                <a:solidFill>
                  <a:srgbClr val="1C3653"/>
                </a:solidFill>
                <a:latin typeface="Tungsten Rounded 1"/>
                <a:ea typeface="Tungsten Rounded 1"/>
                <a:cs typeface="Tungsten Rounded 1"/>
                <a:sym typeface="Tungsten Rounded 1"/>
              </a:rPr>
              <a:t>Chlorine</a:t>
            </a:r>
          </a:p>
        </p:txBody>
      </p:sp>
      <p:sp>
        <p:nvSpPr>
          <p:cNvPr id="3" name="TextBox 3"/>
          <p:cNvSpPr txBox="1"/>
          <p:nvPr/>
        </p:nvSpPr>
        <p:spPr>
          <a:xfrm>
            <a:off x="1028700" y="2370692"/>
            <a:ext cx="8115300" cy="1885948"/>
          </a:xfrm>
          <a:prstGeom prst="rect">
            <a:avLst/>
          </a:prstGeom>
        </p:spPr>
        <p:txBody>
          <a:bodyPr lIns="0" tIns="0" rIns="0" bIns="0" rtlCol="0" anchor="t">
            <a:spAutoFit/>
          </a:bodyPr>
          <a:lstStyle/>
          <a:p>
            <a:pPr algn="l">
              <a:lnSpc>
                <a:spcPts val="3750"/>
              </a:lnSpc>
            </a:pPr>
            <a:r>
              <a:rPr lang="en-US" sz="2500">
                <a:solidFill>
                  <a:srgbClr val="1C3653"/>
                </a:solidFill>
                <a:latin typeface="Open Sans 1"/>
                <a:ea typeface="Open Sans 1"/>
                <a:cs typeface="Open Sans 1"/>
                <a:sym typeface="Open Sans 1"/>
              </a:rPr>
              <a:t>A reactive gas </a:t>
            </a:r>
            <a:r>
              <a:rPr lang="en-US" sz="2500" b="1">
                <a:solidFill>
                  <a:srgbClr val="1C3653"/>
                </a:solidFill>
                <a:latin typeface="Open Sans 1 Bold"/>
                <a:ea typeface="Open Sans 1 Bold"/>
                <a:cs typeface="Open Sans 1 Bold"/>
                <a:sym typeface="Open Sans 1 Bold"/>
              </a:rPr>
              <a:t>not found freely in nature</a:t>
            </a:r>
            <a:r>
              <a:rPr lang="en-US" sz="2500">
                <a:solidFill>
                  <a:srgbClr val="1C3653"/>
                </a:solidFill>
                <a:latin typeface="Open Sans 1"/>
                <a:ea typeface="Open Sans 1"/>
                <a:cs typeface="Open Sans 1"/>
                <a:sym typeface="Open Sans 1"/>
              </a:rPr>
              <a:t> that is used to disinfect water. Testing helps detect unexpected pollution sources into a water body, like pool discharge or nearby treatment plants.</a:t>
            </a:r>
          </a:p>
        </p:txBody>
      </p:sp>
      <p:grpSp>
        <p:nvGrpSpPr>
          <p:cNvPr id="4" name="Group 4"/>
          <p:cNvGrpSpPr/>
          <p:nvPr/>
        </p:nvGrpSpPr>
        <p:grpSpPr>
          <a:xfrm>
            <a:off x="9740887" y="0"/>
            <a:ext cx="8821629" cy="10287000"/>
            <a:chOff x="0" y="0"/>
            <a:chExt cx="1366701" cy="1593725"/>
          </a:xfrm>
        </p:grpSpPr>
        <p:sp>
          <p:nvSpPr>
            <p:cNvPr id="5" name="Freeform 5"/>
            <p:cNvSpPr/>
            <p:nvPr/>
          </p:nvSpPr>
          <p:spPr>
            <a:xfrm>
              <a:off x="0" y="0"/>
              <a:ext cx="1366701" cy="1593725"/>
            </a:xfrm>
            <a:custGeom>
              <a:avLst/>
              <a:gdLst/>
              <a:ahLst/>
              <a:cxnLst/>
              <a:rect l="l" t="t" r="r" b="b"/>
              <a:pathLst>
                <a:path w="1366701" h="1593725">
                  <a:moveTo>
                    <a:pt x="0" y="0"/>
                  </a:moveTo>
                  <a:lnTo>
                    <a:pt x="1366701" y="0"/>
                  </a:lnTo>
                  <a:lnTo>
                    <a:pt x="1366701" y="1593725"/>
                  </a:lnTo>
                  <a:lnTo>
                    <a:pt x="0" y="1593725"/>
                  </a:lnTo>
                  <a:close/>
                </a:path>
              </a:pathLst>
            </a:custGeom>
            <a:blipFill>
              <a:blip r:embed="rId3"/>
              <a:stretch>
                <a:fillRect l="-37403" r="-37403"/>
              </a:stretch>
            </a:blipFill>
          </p:spPr>
          <p:txBody>
            <a:bodyPr/>
            <a:lstStyle/>
            <a:p>
              <a:endParaRPr lang="en-CA"/>
            </a:p>
          </p:txBody>
        </p:sp>
      </p:grpSp>
      <p:grpSp>
        <p:nvGrpSpPr>
          <p:cNvPr id="6" name="Group 6"/>
          <p:cNvGrpSpPr>
            <a:grpSpLocks noChangeAspect="1"/>
          </p:cNvGrpSpPr>
          <p:nvPr/>
        </p:nvGrpSpPr>
        <p:grpSpPr>
          <a:xfrm rot="360912">
            <a:off x="1677059" y="5500141"/>
            <a:ext cx="4836303" cy="8087511"/>
            <a:chOff x="0" y="0"/>
            <a:chExt cx="3076285" cy="5144320"/>
          </a:xfrm>
        </p:grpSpPr>
        <p:sp>
          <p:nvSpPr>
            <p:cNvPr id="7" name="Freeform 7"/>
            <p:cNvSpPr/>
            <p:nvPr/>
          </p:nvSpPr>
          <p:spPr>
            <a:xfrm>
              <a:off x="0" y="0"/>
              <a:ext cx="3076321" cy="5144262"/>
            </a:xfrm>
            <a:custGeom>
              <a:avLst/>
              <a:gdLst/>
              <a:ahLst/>
              <a:cxnLst/>
              <a:rect l="l" t="t" r="r" b="b"/>
              <a:pathLst>
                <a:path w="3076321" h="5144262">
                  <a:moveTo>
                    <a:pt x="0" y="762"/>
                  </a:moveTo>
                  <a:lnTo>
                    <a:pt x="1397" y="5054981"/>
                  </a:lnTo>
                  <a:lnTo>
                    <a:pt x="1397" y="5144262"/>
                  </a:lnTo>
                  <a:lnTo>
                    <a:pt x="3076321" y="5143500"/>
                  </a:lnTo>
                  <a:lnTo>
                    <a:pt x="3076321" y="5063871"/>
                  </a:lnTo>
                  <a:lnTo>
                    <a:pt x="3074924" y="0"/>
                  </a:lnTo>
                  <a:lnTo>
                    <a:pt x="0" y="762"/>
                  </a:lnTo>
                  <a:close/>
                </a:path>
              </a:pathLst>
            </a:custGeom>
            <a:blipFill>
              <a:blip r:embed="rId4"/>
              <a:stretch>
                <a:fillRect t="-654" b="-655"/>
              </a:stretch>
            </a:blipFill>
          </p:spPr>
          <p:txBody>
            <a:bodyPr/>
            <a:lstStyle/>
            <a:p>
              <a:endParaRPr lang="en-CA"/>
            </a:p>
          </p:txBody>
        </p:sp>
      </p:grpSp>
      <p:sp>
        <p:nvSpPr>
          <p:cNvPr id="8" name="Freeform 8"/>
          <p:cNvSpPr/>
          <p:nvPr/>
        </p:nvSpPr>
        <p:spPr>
          <a:xfrm>
            <a:off x="1863016" y="5885286"/>
            <a:ext cx="1144716" cy="1291133"/>
          </a:xfrm>
          <a:custGeom>
            <a:avLst/>
            <a:gdLst/>
            <a:ahLst/>
            <a:cxnLst/>
            <a:rect l="l" t="t" r="r" b="b"/>
            <a:pathLst>
              <a:path w="1144716" h="1291133">
                <a:moveTo>
                  <a:pt x="0" y="0"/>
                </a:moveTo>
                <a:lnTo>
                  <a:pt x="1144717" y="0"/>
                </a:lnTo>
                <a:lnTo>
                  <a:pt x="1144717" y="1291134"/>
                </a:lnTo>
                <a:lnTo>
                  <a:pt x="0" y="1291134"/>
                </a:lnTo>
                <a:lnTo>
                  <a:pt x="0" y="0"/>
                </a:lnTo>
                <a:close/>
              </a:path>
            </a:pathLst>
          </a:custGeom>
          <a:blipFill>
            <a:blip r:embed="rId5"/>
            <a:stretch>
              <a:fillRect/>
            </a:stretch>
          </a:blipFill>
        </p:spPr>
        <p:txBody>
          <a:bodyPr/>
          <a:lstStyle/>
          <a:p>
            <a:endParaRPr lang="en-CA"/>
          </a:p>
        </p:txBody>
      </p:sp>
      <p:grpSp>
        <p:nvGrpSpPr>
          <p:cNvPr id="9" name="Group 9"/>
          <p:cNvGrpSpPr>
            <a:grpSpLocks noChangeAspect="1"/>
          </p:cNvGrpSpPr>
          <p:nvPr/>
        </p:nvGrpSpPr>
        <p:grpSpPr>
          <a:xfrm>
            <a:off x="1845980" y="5840738"/>
            <a:ext cx="1188981" cy="1341449"/>
            <a:chOff x="0" y="0"/>
            <a:chExt cx="1134434" cy="1279907"/>
          </a:xfrm>
        </p:grpSpPr>
        <p:sp>
          <p:nvSpPr>
            <p:cNvPr id="10" name="Freeform 10"/>
            <p:cNvSpPr/>
            <p:nvPr/>
          </p:nvSpPr>
          <p:spPr>
            <a:xfrm>
              <a:off x="63500" y="63500"/>
              <a:ext cx="967105" cy="1046734"/>
            </a:xfrm>
            <a:custGeom>
              <a:avLst/>
              <a:gdLst/>
              <a:ahLst/>
              <a:cxnLst/>
              <a:rect l="l" t="t" r="r" b="b"/>
              <a:pathLst>
                <a:path w="967105" h="1046734">
                  <a:moveTo>
                    <a:pt x="60452" y="4445"/>
                  </a:moveTo>
                  <a:cubicBezTo>
                    <a:pt x="60325" y="0"/>
                    <a:pt x="71247" y="286512"/>
                    <a:pt x="342392" y="644144"/>
                  </a:cubicBezTo>
                  <a:lnTo>
                    <a:pt x="342392" y="644144"/>
                  </a:lnTo>
                  <a:lnTo>
                    <a:pt x="342392" y="644144"/>
                  </a:lnTo>
                  <a:cubicBezTo>
                    <a:pt x="564007" y="936498"/>
                    <a:pt x="967105" y="986790"/>
                    <a:pt x="967105" y="986790"/>
                  </a:cubicBezTo>
                  <a:lnTo>
                    <a:pt x="959739" y="1046734"/>
                  </a:lnTo>
                  <a:cubicBezTo>
                    <a:pt x="959739" y="1046734"/>
                    <a:pt x="532511" y="994918"/>
                    <a:pt x="294259" y="680593"/>
                  </a:cubicBezTo>
                  <a:lnTo>
                    <a:pt x="318389" y="662305"/>
                  </a:lnTo>
                  <a:lnTo>
                    <a:pt x="294259" y="680593"/>
                  </a:lnTo>
                  <a:cubicBezTo>
                    <a:pt x="13716" y="310769"/>
                    <a:pt x="127" y="11303"/>
                    <a:pt x="0" y="6985"/>
                  </a:cubicBezTo>
                  <a:close/>
                </a:path>
              </a:pathLst>
            </a:custGeom>
            <a:solidFill>
              <a:srgbClr val="31A6E2"/>
            </a:solidFill>
          </p:spPr>
          <p:txBody>
            <a:bodyPr/>
            <a:lstStyle/>
            <a:p>
              <a:endParaRPr lang="en-CA"/>
            </a:p>
          </p:txBody>
        </p:sp>
        <p:sp>
          <p:nvSpPr>
            <p:cNvPr id="11" name="Freeform 11"/>
            <p:cNvSpPr/>
            <p:nvPr/>
          </p:nvSpPr>
          <p:spPr>
            <a:xfrm>
              <a:off x="855091" y="915162"/>
              <a:ext cx="215900" cy="301244"/>
            </a:xfrm>
            <a:custGeom>
              <a:avLst/>
              <a:gdLst/>
              <a:ahLst/>
              <a:cxnLst/>
              <a:rect l="l" t="t" r="r" b="b"/>
              <a:pathLst>
                <a:path w="215900" h="301244">
                  <a:moveTo>
                    <a:pt x="72390" y="0"/>
                  </a:moveTo>
                  <a:lnTo>
                    <a:pt x="194945" y="145669"/>
                  </a:lnTo>
                  <a:lnTo>
                    <a:pt x="215900" y="170561"/>
                  </a:lnTo>
                  <a:lnTo>
                    <a:pt x="189611" y="189611"/>
                  </a:lnTo>
                  <a:lnTo>
                    <a:pt x="35433" y="301244"/>
                  </a:lnTo>
                  <a:lnTo>
                    <a:pt x="0" y="252222"/>
                  </a:lnTo>
                  <a:lnTo>
                    <a:pt x="154178" y="140589"/>
                  </a:lnTo>
                  <a:lnTo>
                    <a:pt x="171958" y="165100"/>
                  </a:lnTo>
                  <a:lnTo>
                    <a:pt x="148844" y="184531"/>
                  </a:lnTo>
                  <a:lnTo>
                    <a:pt x="26289" y="38862"/>
                  </a:lnTo>
                  <a:close/>
                </a:path>
              </a:pathLst>
            </a:custGeom>
            <a:solidFill>
              <a:srgbClr val="31A6E2"/>
            </a:solidFill>
          </p:spPr>
          <p:txBody>
            <a:bodyPr/>
            <a:lstStyle/>
            <a:p>
              <a:endParaRPr lang="en-CA"/>
            </a:p>
          </p:txBody>
        </p:sp>
      </p:grpSp>
      <p:sp>
        <p:nvSpPr>
          <p:cNvPr id="12" name="TextBox 12"/>
          <p:cNvSpPr txBox="1"/>
          <p:nvPr/>
        </p:nvSpPr>
        <p:spPr>
          <a:xfrm>
            <a:off x="2870971" y="4669787"/>
            <a:ext cx="2690370" cy="1066018"/>
          </a:xfrm>
          <a:prstGeom prst="rect">
            <a:avLst/>
          </a:prstGeom>
        </p:spPr>
        <p:txBody>
          <a:bodyPr lIns="0" tIns="0" rIns="0" bIns="0" rtlCol="0" anchor="t">
            <a:spAutoFit/>
          </a:bodyPr>
          <a:lstStyle/>
          <a:p>
            <a:pPr algn="l">
              <a:lnSpc>
                <a:spcPts val="2935"/>
              </a:lnSpc>
            </a:pPr>
            <a:r>
              <a:rPr lang="en-US" sz="1991" spc="1">
                <a:solidFill>
                  <a:srgbClr val="171615"/>
                </a:solidFill>
                <a:latin typeface="Open Sans 1"/>
                <a:ea typeface="Open Sans 1"/>
                <a:cs typeface="Open Sans 1"/>
                <a:sym typeface="Open Sans 1"/>
              </a:rPr>
              <a:t>0-0.5 ppm: Great</a:t>
            </a:r>
          </a:p>
          <a:p>
            <a:pPr algn="l">
              <a:lnSpc>
                <a:spcPts val="2935"/>
              </a:lnSpc>
            </a:pPr>
            <a:r>
              <a:rPr lang="en-US" sz="1991" spc="1">
                <a:solidFill>
                  <a:srgbClr val="171615"/>
                </a:solidFill>
                <a:latin typeface="Open Sans 1"/>
                <a:ea typeface="Open Sans 1"/>
                <a:cs typeface="Open Sans 1"/>
                <a:sym typeface="Open Sans 1"/>
              </a:rPr>
              <a:t>1 ppm: Worrying</a:t>
            </a:r>
          </a:p>
          <a:p>
            <a:pPr algn="l">
              <a:lnSpc>
                <a:spcPts val="2935"/>
              </a:lnSpc>
            </a:pPr>
            <a:r>
              <a:rPr lang="en-US" sz="1991" spc="1">
                <a:solidFill>
                  <a:srgbClr val="171615"/>
                </a:solidFill>
                <a:latin typeface="Open Sans 1"/>
                <a:ea typeface="Open Sans 1"/>
                <a:cs typeface="Open Sans 1"/>
                <a:sym typeface="Open Sans 1"/>
              </a:rPr>
              <a:t>2+ ppm: Is this a pool?</a:t>
            </a:r>
          </a:p>
        </p:txBody>
      </p:sp>
      <p:sp>
        <p:nvSpPr>
          <p:cNvPr id="13" name="TextBox 13"/>
          <p:cNvSpPr txBox="1"/>
          <p:nvPr/>
        </p:nvSpPr>
        <p:spPr>
          <a:xfrm>
            <a:off x="1266619" y="4792168"/>
            <a:ext cx="1604352" cy="1058443"/>
          </a:xfrm>
          <a:prstGeom prst="rect">
            <a:avLst/>
          </a:prstGeom>
        </p:spPr>
        <p:txBody>
          <a:bodyPr wrap="square" lIns="0" tIns="0" rIns="0" bIns="0" rtlCol="0" anchor="t">
            <a:spAutoFit/>
          </a:bodyPr>
          <a:lstStyle/>
          <a:p>
            <a:pPr algn="l">
              <a:lnSpc>
                <a:spcPts val="3983"/>
              </a:lnSpc>
            </a:pPr>
            <a:r>
              <a:rPr lang="en-US" sz="4401" b="1" dirty="0">
                <a:solidFill>
                  <a:srgbClr val="31A6E2"/>
                </a:solidFill>
                <a:latin typeface="Tungsten Rounded 1"/>
                <a:ea typeface="Tungsten Rounded 1"/>
                <a:cs typeface="Tungsten Rounded 1"/>
                <a:sym typeface="Tungsten Rounded 1"/>
              </a:rPr>
              <a:t>How to interpret:</a:t>
            </a:r>
          </a:p>
        </p:txBody>
      </p:sp>
      <p:sp>
        <p:nvSpPr>
          <p:cNvPr id="14" name="Freeform 14"/>
          <p:cNvSpPr/>
          <p:nvPr/>
        </p:nvSpPr>
        <p:spPr>
          <a:xfrm>
            <a:off x="16588439" y="214452"/>
            <a:ext cx="1341721" cy="1380631"/>
          </a:xfrm>
          <a:custGeom>
            <a:avLst/>
            <a:gdLst/>
            <a:ahLst/>
            <a:cxnLst/>
            <a:rect l="l" t="t" r="r" b="b"/>
            <a:pathLst>
              <a:path w="1341721" h="1380631">
                <a:moveTo>
                  <a:pt x="0" y="0"/>
                </a:moveTo>
                <a:lnTo>
                  <a:pt x="1341722" y="0"/>
                </a:lnTo>
                <a:lnTo>
                  <a:pt x="1341722" y="1380631"/>
                </a:lnTo>
                <a:lnTo>
                  <a:pt x="0" y="1380631"/>
                </a:lnTo>
                <a:lnTo>
                  <a:pt x="0" y="0"/>
                </a:lnTo>
                <a:close/>
              </a:path>
            </a:pathLst>
          </a:custGeom>
          <a:blipFill>
            <a:blip r:embed="rId6"/>
            <a:stretch>
              <a:fillRect/>
            </a:stretch>
          </a:blipFill>
        </p:spPr>
        <p:txBody>
          <a:bodyPr/>
          <a:lstStyle/>
          <a:p>
            <a:endParaRPr lang="en-CA"/>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TextBox 2"/>
          <p:cNvSpPr txBox="1"/>
          <p:nvPr/>
        </p:nvSpPr>
        <p:spPr>
          <a:xfrm>
            <a:off x="1028700" y="2216347"/>
            <a:ext cx="3879313" cy="665480"/>
          </a:xfrm>
          <a:prstGeom prst="rect">
            <a:avLst/>
          </a:prstGeom>
        </p:spPr>
        <p:txBody>
          <a:bodyPr lIns="0" tIns="0" rIns="0" bIns="0" rtlCol="0" anchor="t">
            <a:spAutoFit/>
          </a:bodyPr>
          <a:lstStyle/>
          <a:p>
            <a:pPr algn="l">
              <a:lnSpc>
                <a:spcPts val="5319"/>
              </a:lnSpc>
            </a:pPr>
            <a:r>
              <a:rPr lang="en-US" sz="3799" spc="64">
                <a:solidFill>
                  <a:srgbClr val="1C3653"/>
                </a:solidFill>
                <a:latin typeface="Tungsten Rounded 1"/>
                <a:ea typeface="Tungsten Rounded 1"/>
                <a:cs typeface="Tungsten Rounded 1"/>
                <a:sym typeface="Tungsten Rounded 1"/>
              </a:rPr>
              <a:t>What is it?</a:t>
            </a:r>
          </a:p>
        </p:txBody>
      </p:sp>
      <p:sp>
        <p:nvSpPr>
          <p:cNvPr id="3" name="TextBox 3"/>
          <p:cNvSpPr txBox="1"/>
          <p:nvPr/>
        </p:nvSpPr>
        <p:spPr>
          <a:xfrm>
            <a:off x="1028700" y="4107833"/>
            <a:ext cx="4518137" cy="666283"/>
          </a:xfrm>
          <a:prstGeom prst="rect">
            <a:avLst/>
          </a:prstGeom>
        </p:spPr>
        <p:txBody>
          <a:bodyPr lIns="0" tIns="0" rIns="0" bIns="0" rtlCol="0" anchor="t">
            <a:spAutoFit/>
          </a:bodyPr>
          <a:lstStyle/>
          <a:p>
            <a:pPr algn="l">
              <a:lnSpc>
                <a:spcPts val="5350"/>
              </a:lnSpc>
            </a:pPr>
            <a:r>
              <a:rPr lang="en-US" sz="3822" spc="64">
                <a:solidFill>
                  <a:srgbClr val="1C3653"/>
                </a:solidFill>
                <a:latin typeface="Tungsten Rounded 1"/>
                <a:ea typeface="Tungsten Rounded 1"/>
                <a:cs typeface="Tungsten Rounded 1"/>
                <a:sym typeface="Tungsten Rounded 1"/>
              </a:rPr>
              <a:t>Why is it important?</a:t>
            </a:r>
          </a:p>
        </p:txBody>
      </p:sp>
      <p:sp>
        <p:nvSpPr>
          <p:cNvPr id="4" name="TextBox 4"/>
          <p:cNvSpPr txBox="1"/>
          <p:nvPr/>
        </p:nvSpPr>
        <p:spPr>
          <a:xfrm>
            <a:off x="1028700" y="6697918"/>
            <a:ext cx="4796643" cy="665480"/>
          </a:xfrm>
          <a:prstGeom prst="rect">
            <a:avLst/>
          </a:prstGeom>
        </p:spPr>
        <p:txBody>
          <a:bodyPr lIns="0" tIns="0" rIns="0" bIns="0" rtlCol="0" anchor="t">
            <a:spAutoFit/>
          </a:bodyPr>
          <a:lstStyle/>
          <a:p>
            <a:pPr algn="l">
              <a:lnSpc>
                <a:spcPts val="5320"/>
              </a:lnSpc>
            </a:pPr>
            <a:r>
              <a:rPr lang="en-US" sz="3800" spc="64">
                <a:solidFill>
                  <a:srgbClr val="1C3653"/>
                </a:solidFill>
                <a:latin typeface="Tungsten Rounded 1"/>
                <a:ea typeface="Tungsten Rounded 1"/>
                <a:cs typeface="Tungsten Rounded 1"/>
                <a:sym typeface="Tungsten Rounded 1"/>
              </a:rPr>
              <a:t>What do the measurements mean?</a:t>
            </a:r>
          </a:p>
        </p:txBody>
      </p:sp>
      <p:sp>
        <p:nvSpPr>
          <p:cNvPr id="5" name="TextBox 5"/>
          <p:cNvSpPr txBox="1"/>
          <p:nvPr/>
        </p:nvSpPr>
        <p:spPr>
          <a:xfrm>
            <a:off x="1028700" y="3166074"/>
            <a:ext cx="6266367" cy="789359"/>
          </a:xfrm>
          <a:prstGeom prst="rect">
            <a:avLst/>
          </a:prstGeom>
        </p:spPr>
        <p:txBody>
          <a:bodyPr lIns="0" tIns="0" rIns="0" bIns="0" rtlCol="0" anchor="t">
            <a:spAutoFit/>
          </a:bodyPr>
          <a:lstStyle/>
          <a:p>
            <a:pPr algn="l">
              <a:lnSpc>
                <a:spcPts val="3220"/>
              </a:lnSpc>
              <a:spcBef>
                <a:spcPct val="0"/>
              </a:spcBef>
            </a:pPr>
            <a:r>
              <a:rPr lang="en-US" sz="2300">
                <a:solidFill>
                  <a:srgbClr val="1C3653"/>
                </a:solidFill>
                <a:latin typeface="Open Sans 2"/>
                <a:ea typeface="Open Sans 2"/>
                <a:cs typeface="Open Sans 2"/>
                <a:sym typeface="Open Sans 2"/>
              </a:rPr>
              <a:t>pH, short for “potential of hydrogen”, is the measure of the acidity or alkalinity of water.</a:t>
            </a:r>
          </a:p>
        </p:txBody>
      </p:sp>
      <p:sp>
        <p:nvSpPr>
          <p:cNvPr id="6" name="TextBox 6"/>
          <p:cNvSpPr txBox="1"/>
          <p:nvPr/>
        </p:nvSpPr>
        <p:spPr>
          <a:xfrm>
            <a:off x="1028700" y="5058363"/>
            <a:ext cx="6427256" cy="1189436"/>
          </a:xfrm>
          <a:prstGeom prst="rect">
            <a:avLst/>
          </a:prstGeom>
        </p:spPr>
        <p:txBody>
          <a:bodyPr lIns="0" tIns="0" rIns="0" bIns="0" rtlCol="0" anchor="t">
            <a:spAutoFit/>
          </a:bodyPr>
          <a:lstStyle/>
          <a:p>
            <a:pPr algn="l">
              <a:lnSpc>
                <a:spcPts val="3220"/>
              </a:lnSpc>
              <a:spcBef>
                <a:spcPct val="0"/>
              </a:spcBef>
            </a:pPr>
            <a:r>
              <a:rPr lang="en-US" sz="2300">
                <a:solidFill>
                  <a:srgbClr val="1C3653"/>
                </a:solidFill>
                <a:latin typeface="Open Sans 2"/>
                <a:ea typeface="Open Sans 2"/>
                <a:cs typeface="Open Sans 2"/>
                <a:sym typeface="Open Sans 2"/>
              </a:rPr>
              <a:t>pH influences how easily nutrients are available and how easily pollutants dissolve in water. Aquatic life is sensitive to pH changes.</a:t>
            </a:r>
          </a:p>
        </p:txBody>
      </p:sp>
      <p:sp>
        <p:nvSpPr>
          <p:cNvPr id="7" name="TextBox 7"/>
          <p:cNvSpPr txBox="1"/>
          <p:nvPr/>
        </p:nvSpPr>
        <p:spPr>
          <a:xfrm>
            <a:off x="1028700" y="7505075"/>
            <a:ext cx="6212465" cy="1189436"/>
          </a:xfrm>
          <a:prstGeom prst="rect">
            <a:avLst/>
          </a:prstGeom>
        </p:spPr>
        <p:txBody>
          <a:bodyPr lIns="0" tIns="0" rIns="0" bIns="0" rtlCol="0" anchor="t">
            <a:spAutoFit/>
          </a:bodyPr>
          <a:lstStyle/>
          <a:p>
            <a:pPr algn="l">
              <a:lnSpc>
                <a:spcPts val="3220"/>
              </a:lnSpc>
              <a:spcBef>
                <a:spcPct val="0"/>
              </a:spcBef>
            </a:pPr>
            <a:r>
              <a:rPr lang="en-US" sz="2300">
                <a:solidFill>
                  <a:srgbClr val="1C3653"/>
                </a:solidFill>
                <a:latin typeface="Open Sans 2"/>
                <a:ea typeface="Open Sans 2"/>
                <a:cs typeface="Open Sans 2"/>
                <a:sym typeface="Open Sans 2"/>
              </a:rPr>
              <a:t> Low pH levels can harm fish gills and reproduction, and dissolve the shells of animals like sea urchins, coral, and sea snails.</a:t>
            </a:r>
          </a:p>
        </p:txBody>
      </p:sp>
      <p:grpSp>
        <p:nvGrpSpPr>
          <p:cNvPr id="8" name="Group 8"/>
          <p:cNvGrpSpPr/>
          <p:nvPr/>
        </p:nvGrpSpPr>
        <p:grpSpPr>
          <a:xfrm>
            <a:off x="15136189" y="6949007"/>
            <a:ext cx="4074419" cy="407441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24999" r="-24999"/>
              </a:stretch>
            </a:blipFill>
          </p:spPr>
          <p:txBody>
            <a:bodyPr/>
            <a:lstStyle/>
            <a:p>
              <a:endParaRPr lang="en-CA"/>
            </a:p>
          </p:txBody>
        </p:sp>
      </p:grpSp>
      <p:sp>
        <p:nvSpPr>
          <p:cNvPr id="10" name="TextBox 10"/>
          <p:cNvSpPr txBox="1"/>
          <p:nvPr/>
        </p:nvSpPr>
        <p:spPr>
          <a:xfrm>
            <a:off x="1028700" y="924109"/>
            <a:ext cx="8712187" cy="1139838"/>
          </a:xfrm>
          <a:prstGeom prst="rect">
            <a:avLst/>
          </a:prstGeom>
        </p:spPr>
        <p:txBody>
          <a:bodyPr lIns="0" tIns="0" rIns="0" bIns="0" rtlCol="0" anchor="t">
            <a:spAutoFit/>
          </a:bodyPr>
          <a:lstStyle/>
          <a:p>
            <a:pPr algn="l">
              <a:lnSpc>
                <a:spcPts val="9100"/>
              </a:lnSpc>
            </a:pPr>
            <a:r>
              <a:rPr lang="en-US" sz="6500">
                <a:solidFill>
                  <a:srgbClr val="1C3653"/>
                </a:solidFill>
                <a:latin typeface="Tungsten Rounded 1"/>
                <a:ea typeface="Tungsten Rounded 1"/>
                <a:cs typeface="Tungsten Rounded 1"/>
                <a:sym typeface="Tungsten Rounded 1"/>
              </a:rPr>
              <a:t>pH</a:t>
            </a:r>
          </a:p>
        </p:txBody>
      </p:sp>
      <p:sp>
        <p:nvSpPr>
          <p:cNvPr id="11" name="Freeform 11"/>
          <p:cNvSpPr/>
          <p:nvPr/>
        </p:nvSpPr>
        <p:spPr>
          <a:xfrm>
            <a:off x="7906094" y="632436"/>
            <a:ext cx="8504501" cy="8947104"/>
          </a:xfrm>
          <a:custGeom>
            <a:avLst/>
            <a:gdLst/>
            <a:ahLst/>
            <a:cxnLst/>
            <a:rect l="l" t="t" r="r" b="b"/>
            <a:pathLst>
              <a:path w="8504501" h="8947104">
                <a:moveTo>
                  <a:pt x="0" y="0"/>
                </a:moveTo>
                <a:lnTo>
                  <a:pt x="8504500" y="0"/>
                </a:lnTo>
                <a:lnTo>
                  <a:pt x="8504500" y="8947104"/>
                </a:lnTo>
                <a:lnTo>
                  <a:pt x="0" y="8947104"/>
                </a:lnTo>
                <a:lnTo>
                  <a:pt x="0" y="0"/>
                </a:lnTo>
                <a:close/>
              </a:path>
            </a:pathLst>
          </a:custGeom>
          <a:blipFill>
            <a:blip r:embed="rId3"/>
            <a:stretch>
              <a:fillRect l="-16627" r="-20595"/>
            </a:stretch>
          </a:blipFill>
        </p:spPr>
        <p:txBody>
          <a:bodyPr/>
          <a:lstStyle/>
          <a:p>
            <a:endParaRPr lang="en-CA"/>
          </a:p>
        </p:txBody>
      </p:sp>
      <p:sp>
        <p:nvSpPr>
          <p:cNvPr id="12" name="Freeform 12"/>
          <p:cNvSpPr/>
          <p:nvPr/>
        </p:nvSpPr>
        <p:spPr>
          <a:xfrm>
            <a:off x="16588439" y="214452"/>
            <a:ext cx="1341721" cy="1380631"/>
          </a:xfrm>
          <a:custGeom>
            <a:avLst/>
            <a:gdLst/>
            <a:ahLst/>
            <a:cxnLst/>
            <a:rect l="l" t="t" r="r" b="b"/>
            <a:pathLst>
              <a:path w="1341721" h="1380631">
                <a:moveTo>
                  <a:pt x="0" y="0"/>
                </a:moveTo>
                <a:lnTo>
                  <a:pt x="1341722" y="0"/>
                </a:lnTo>
                <a:lnTo>
                  <a:pt x="1341722" y="1380631"/>
                </a:lnTo>
                <a:lnTo>
                  <a:pt x="0" y="1380631"/>
                </a:lnTo>
                <a:lnTo>
                  <a:pt x="0" y="0"/>
                </a:lnTo>
                <a:close/>
              </a:path>
            </a:pathLst>
          </a:custGeom>
          <a:blipFill>
            <a:blip r:embed="rId4"/>
            <a:stretch>
              <a:fillRect/>
            </a:stretch>
          </a:blipFill>
        </p:spPr>
        <p:txBody>
          <a:bodyPr/>
          <a:lstStyle/>
          <a:p>
            <a:endParaRPr lang="en-CA"/>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TextBox 2"/>
          <p:cNvSpPr txBox="1"/>
          <p:nvPr/>
        </p:nvSpPr>
        <p:spPr>
          <a:xfrm>
            <a:off x="1028700" y="876300"/>
            <a:ext cx="8712187" cy="1139838"/>
          </a:xfrm>
          <a:prstGeom prst="rect">
            <a:avLst/>
          </a:prstGeom>
        </p:spPr>
        <p:txBody>
          <a:bodyPr lIns="0" tIns="0" rIns="0" bIns="0" rtlCol="0" anchor="t">
            <a:spAutoFit/>
          </a:bodyPr>
          <a:lstStyle/>
          <a:p>
            <a:pPr algn="l">
              <a:lnSpc>
                <a:spcPts val="9100"/>
              </a:lnSpc>
            </a:pPr>
            <a:r>
              <a:rPr lang="en-US" sz="6500">
                <a:solidFill>
                  <a:srgbClr val="1C3653"/>
                </a:solidFill>
                <a:latin typeface="Tungsten Rounded 1"/>
                <a:ea typeface="Tungsten Rounded 1"/>
                <a:cs typeface="Tungsten Rounded 1"/>
                <a:sym typeface="Tungsten Rounded 1"/>
              </a:rPr>
              <a:t>Alkalinity</a:t>
            </a:r>
          </a:p>
        </p:txBody>
      </p:sp>
      <p:sp>
        <p:nvSpPr>
          <p:cNvPr id="3" name="TextBox 3"/>
          <p:cNvSpPr txBox="1"/>
          <p:nvPr/>
        </p:nvSpPr>
        <p:spPr>
          <a:xfrm>
            <a:off x="1028700" y="2307824"/>
            <a:ext cx="7212807" cy="2838448"/>
          </a:xfrm>
          <a:prstGeom prst="rect">
            <a:avLst/>
          </a:prstGeom>
        </p:spPr>
        <p:txBody>
          <a:bodyPr lIns="0" tIns="0" rIns="0" bIns="0" rtlCol="0" anchor="t">
            <a:spAutoFit/>
          </a:bodyPr>
          <a:lstStyle/>
          <a:p>
            <a:pPr algn="l">
              <a:lnSpc>
                <a:spcPts val="3750"/>
              </a:lnSpc>
            </a:pPr>
            <a:r>
              <a:rPr lang="en-US" sz="2500">
                <a:solidFill>
                  <a:srgbClr val="1C3653"/>
                </a:solidFill>
                <a:latin typeface="Open Sans 1"/>
                <a:ea typeface="Open Sans 1"/>
                <a:cs typeface="Open Sans 1"/>
                <a:sym typeface="Open Sans 1"/>
              </a:rPr>
              <a:t>Water’s </a:t>
            </a:r>
            <a:r>
              <a:rPr lang="en-US" sz="2500" b="1">
                <a:solidFill>
                  <a:srgbClr val="1C3653"/>
                </a:solidFill>
                <a:latin typeface="Open Sans 1 Bold"/>
                <a:ea typeface="Open Sans 1 Bold"/>
                <a:cs typeface="Open Sans 1 Bold"/>
                <a:sym typeface="Open Sans 1 Bold"/>
              </a:rPr>
              <a:t>ability to neutralize acid </a:t>
            </a:r>
            <a:r>
              <a:rPr lang="en-US" sz="2500">
                <a:solidFill>
                  <a:srgbClr val="1C3653"/>
                </a:solidFill>
                <a:latin typeface="Open Sans 1"/>
                <a:ea typeface="Open Sans 1"/>
                <a:cs typeface="Open Sans 1"/>
                <a:sym typeface="Open Sans 1"/>
              </a:rPr>
              <a:t>and </a:t>
            </a:r>
            <a:r>
              <a:rPr lang="en-US" sz="2500" b="1">
                <a:solidFill>
                  <a:srgbClr val="1C3653"/>
                </a:solidFill>
                <a:latin typeface="Open Sans 1 Bold"/>
                <a:ea typeface="Open Sans 1 Bold"/>
                <a:cs typeface="Open Sans 1 Bold"/>
                <a:sym typeface="Open Sans 1 Bold"/>
              </a:rPr>
              <a:t>resist pH changes</a:t>
            </a:r>
            <a:r>
              <a:rPr lang="en-US" sz="2500">
                <a:solidFill>
                  <a:srgbClr val="1C3653"/>
                </a:solidFill>
                <a:latin typeface="Open Sans 1"/>
                <a:ea typeface="Open Sans 1"/>
                <a:cs typeface="Open Sans 1"/>
                <a:sym typeface="Open Sans 1"/>
              </a:rPr>
              <a:t>, influenced by soil, bedrock, plants, and industrial waste. High levels are NOT a sign of bad water quality. Alkalinity (and hardness) helps determine which guidelines apply when testing for heavy metals.</a:t>
            </a:r>
          </a:p>
        </p:txBody>
      </p:sp>
      <p:grpSp>
        <p:nvGrpSpPr>
          <p:cNvPr id="4" name="Group 4"/>
          <p:cNvGrpSpPr/>
          <p:nvPr/>
        </p:nvGrpSpPr>
        <p:grpSpPr>
          <a:xfrm>
            <a:off x="9740887" y="0"/>
            <a:ext cx="8821629" cy="10287000"/>
            <a:chOff x="0" y="0"/>
            <a:chExt cx="1366701" cy="1593725"/>
          </a:xfrm>
        </p:grpSpPr>
        <p:sp>
          <p:nvSpPr>
            <p:cNvPr id="5" name="Freeform 5"/>
            <p:cNvSpPr/>
            <p:nvPr/>
          </p:nvSpPr>
          <p:spPr>
            <a:xfrm>
              <a:off x="0" y="0"/>
              <a:ext cx="1366701" cy="1593725"/>
            </a:xfrm>
            <a:custGeom>
              <a:avLst/>
              <a:gdLst/>
              <a:ahLst/>
              <a:cxnLst/>
              <a:rect l="l" t="t" r="r" b="b"/>
              <a:pathLst>
                <a:path w="1366701" h="1593725">
                  <a:moveTo>
                    <a:pt x="0" y="0"/>
                  </a:moveTo>
                  <a:lnTo>
                    <a:pt x="1366701" y="0"/>
                  </a:lnTo>
                  <a:lnTo>
                    <a:pt x="1366701" y="1593725"/>
                  </a:lnTo>
                  <a:lnTo>
                    <a:pt x="0" y="1593725"/>
                  </a:lnTo>
                  <a:close/>
                </a:path>
              </a:pathLst>
            </a:custGeom>
            <a:blipFill>
              <a:blip r:embed="rId3"/>
              <a:stretch>
                <a:fillRect l="-26111" r="-26111"/>
              </a:stretch>
            </a:blipFill>
          </p:spPr>
          <p:txBody>
            <a:bodyPr/>
            <a:lstStyle/>
            <a:p>
              <a:endParaRPr lang="en-CA"/>
            </a:p>
          </p:txBody>
        </p:sp>
      </p:grpSp>
      <p:grpSp>
        <p:nvGrpSpPr>
          <p:cNvPr id="6" name="Group 6"/>
          <p:cNvGrpSpPr>
            <a:grpSpLocks noChangeAspect="1"/>
          </p:cNvGrpSpPr>
          <p:nvPr/>
        </p:nvGrpSpPr>
        <p:grpSpPr>
          <a:xfrm rot="-210427">
            <a:off x="4846828" y="5948401"/>
            <a:ext cx="4657067" cy="7890904"/>
            <a:chOff x="0" y="0"/>
            <a:chExt cx="2974587" cy="5040120"/>
          </a:xfrm>
        </p:grpSpPr>
        <p:sp>
          <p:nvSpPr>
            <p:cNvPr id="7" name="Freeform 7"/>
            <p:cNvSpPr/>
            <p:nvPr/>
          </p:nvSpPr>
          <p:spPr>
            <a:xfrm>
              <a:off x="0" y="0"/>
              <a:ext cx="2974594" cy="5040122"/>
            </a:xfrm>
            <a:custGeom>
              <a:avLst/>
              <a:gdLst/>
              <a:ahLst/>
              <a:cxnLst/>
              <a:rect l="l" t="t" r="r" b="b"/>
              <a:pathLst>
                <a:path w="2974594" h="5040122">
                  <a:moveTo>
                    <a:pt x="2974594" y="381"/>
                  </a:moveTo>
                  <a:lnTo>
                    <a:pt x="447675" y="0"/>
                  </a:lnTo>
                  <a:lnTo>
                    <a:pt x="635" y="0"/>
                  </a:lnTo>
                  <a:lnTo>
                    <a:pt x="635" y="85471"/>
                  </a:lnTo>
                  <a:lnTo>
                    <a:pt x="0" y="5039741"/>
                  </a:lnTo>
                  <a:lnTo>
                    <a:pt x="2973959" y="5040122"/>
                  </a:lnTo>
                  <a:lnTo>
                    <a:pt x="2974594" y="262128"/>
                  </a:lnTo>
                  <a:lnTo>
                    <a:pt x="2974594" y="381"/>
                  </a:lnTo>
                  <a:close/>
                </a:path>
              </a:pathLst>
            </a:custGeom>
            <a:blipFill>
              <a:blip r:embed="rId4"/>
              <a:stretch>
                <a:fillRect/>
              </a:stretch>
            </a:blipFill>
          </p:spPr>
          <p:txBody>
            <a:bodyPr/>
            <a:lstStyle/>
            <a:p>
              <a:endParaRPr lang="en-CA"/>
            </a:p>
          </p:txBody>
        </p:sp>
      </p:grpSp>
      <p:grpSp>
        <p:nvGrpSpPr>
          <p:cNvPr id="8" name="Group 8"/>
          <p:cNvGrpSpPr>
            <a:grpSpLocks noChangeAspect="1"/>
          </p:cNvGrpSpPr>
          <p:nvPr/>
        </p:nvGrpSpPr>
        <p:grpSpPr>
          <a:xfrm>
            <a:off x="5001907" y="8264807"/>
            <a:ext cx="1709949" cy="1076672"/>
            <a:chOff x="0" y="0"/>
            <a:chExt cx="1539349" cy="969253"/>
          </a:xfrm>
        </p:grpSpPr>
        <p:sp>
          <p:nvSpPr>
            <p:cNvPr id="9" name="Freeform 9"/>
            <p:cNvSpPr/>
            <p:nvPr/>
          </p:nvSpPr>
          <p:spPr>
            <a:xfrm>
              <a:off x="63500" y="63500"/>
              <a:ext cx="1370965" cy="723011"/>
            </a:xfrm>
            <a:custGeom>
              <a:avLst/>
              <a:gdLst/>
              <a:ahLst/>
              <a:cxnLst/>
              <a:rect l="l" t="t" r="r" b="b"/>
              <a:pathLst>
                <a:path w="1370965" h="723011">
                  <a:moveTo>
                    <a:pt x="60071" y="381"/>
                  </a:moveTo>
                  <a:cubicBezTo>
                    <a:pt x="59944" y="0"/>
                    <a:pt x="155702" y="382397"/>
                    <a:pt x="487807" y="546608"/>
                  </a:cubicBezTo>
                  <a:lnTo>
                    <a:pt x="474091" y="574294"/>
                  </a:lnTo>
                  <a:lnTo>
                    <a:pt x="487807" y="546608"/>
                  </a:lnTo>
                  <a:cubicBezTo>
                    <a:pt x="715899" y="659384"/>
                    <a:pt x="1362837" y="656971"/>
                    <a:pt x="1366774" y="656971"/>
                  </a:cubicBezTo>
                  <a:lnTo>
                    <a:pt x="1367028" y="718820"/>
                  </a:lnTo>
                  <a:cubicBezTo>
                    <a:pt x="1370965" y="718820"/>
                    <a:pt x="704977" y="723011"/>
                    <a:pt x="460375" y="601980"/>
                  </a:cubicBezTo>
                  <a:lnTo>
                    <a:pt x="460375" y="601980"/>
                  </a:lnTo>
                  <a:lnTo>
                    <a:pt x="460375" y="601980"/>
                  </a:lnTo>
                  <a:cubicBezTo>
                    <a:pt x="101092" y="424307"/>
                    <a:pt x="127" y="15621"/>
                    <a:pt x="0" y="15240"/>
                  </a:cubicBezTo>
                  <a:close/>
                </a:path>
              </a:pathLst>
            </a:custGeom>
            <a:solidFill>
              <a:srgbClr val="31A6E2"/>
            </a:solidFill>
          </p:spPr>
          <p:txBody>
            <a:bodyPr/>
            <a:lstStyle/>
            <a:p>
              <a:endParaRPr lang="en-CA"/>
            </a:p>
          </p:txBody>
        </p:sp>
        <p:sp>
          <p:nvSpPr>
            <p:cNvPr id="10" name="Freeform 10"/>
            <p:cNvSpPr/>
            <p:nvPr/>
          </p:nvSpPr>
          <p:spPr>
            <a:xfrm>
              <a:off x="1267841" y="598424"/>
              <a:ext cx="208026" cy="307213"/>
            </a:xfrm>
            <a:custGeom>
              <a:avLst/>
              <a:gdLst/>
              <a:ahLst/>
              <a:cxnLst/>
              <a:rect l="l" t="t" r="r" b="b"/>
              <a:pathLst>
                <a:path w="208026" h="307213">
                  <a:moveTo>
                    <a:pt x="41910" y="0"/>
                  </a:moveTo>
                  <a:lnTo>
                    <a:pt x="183515" y="130302"/>
                  </a:lnTo>
                  <a:lnTo>
                    <a:pt x="208026" y="152781"/>
                  </a:lnTo>
                  <a:lnTo>
                    <a:pt x="183769" y="175514"/>
                  </a:lnTo>
                  <a:lnTo>
                    <a:pt x="43434" y="307213"/>
                  </a:lnTo>
                  <a:lnTo>
                    <a:pt x="1016" y="262128"/>
                  </a:lnTo>
                  <a:lnTo>
                    <a:pt x="141351" y="130429"/>
                  </a:lnTo>
                  <a:lnTo>
                    <a:pt x="162560" y="153035"/>
                  </a:lnTo>
                  <a:lnTo>
                    <a:pt x="141605" y="175768"/>
                  </a:lnTo>
                  <a:lnTo>
                    <a:pt x="0" y="45466"/>
                  </a:lnTo>
                  <a:close/>
                </a:path>
              </a:pathLst>
            </a:custGeom>
            <a:solidFill>
              <a:srgbClr val="31A6E2"/>
            </a:solidFill>
          </p:spPr>
          <p:txBody>
            <a:bodyPr/>
            <a:lstStyle/>
            <a:p>
              <a:endParaRPr lang="en-CA"/>
            </a:p>
          </p:txBody>
        </p:sp>
      </p:grpSp>
      <p:sp>
        <p:nvSpPr>
          <p:cNvPr id="11" name="TextBox 11"/>
          <p:cNvSpPr txBox="1"/>
          <p:nvPr/>
        </p:nvSpPr>
        <p:spPr>
          <a:xfrm>
            <a:off x="2453972" y="6474165"/>
            <a:ext cx="2547935" cy="1592046"/>
          </a:xfrm>
          <a:prstGeom prst="rect">
            <a:avLst/>
          </a:prstGeom>
        </p:spPr>
        <p:txBody>
          <a:bodyPr lIns="0" tIns="0" rIns="0" bIns="0" rtlCol="0" anchor="t">
            <a:spAutoFit/>
          </a:bodyPr>
          <a:lstStyle/>
          <a:p>
            <a:pPr algn="l">
              <a:lnSpc>
                <a:spcPts val="2640"/>
              </a:lnSpc>
            </a:pPr>
            <a:r>
              <a:rPr lang="en-US" sz="1791" spc="1">
                <a:solidFill>
                  <a:srgbClr val="171615"/>
                </a:solidFill>
                <a:latin typeface="Open Sans 1"/>
                <a:ea typeface="Open Sans 1"/>
                <a:cs typeface="Open Sans 1"/>
                <a:sym typeface="Open Sans 1"/>
              </a:rPr>
              <a:t>10 ppm: Very low </a:t>
            </a:r>
          </a:p>
          <a:p>
            <a:pPr algn="l">
              <a:lnSpc>
                <a:spcPts val="2640"/>
              </a:lnSpc>
            </a:pPr>
            <a:r>
              <a:rPr lang="en-US" sz="1791" spc="1">
                <a:solidFill>
                  <a:srgbClr val="171615"/>
                </a:solidFill>
                <a:latin typeface="Open Sans 1"/>
                <a:ea typeface="Open Sans 1"/>
                <a:cs typeface="Open Sans 1"/>
                <a:sym typeface="Open Sans 1"/>
              </a:rPr>
              <a:t>11-50 ppm: Low </a:t>
            </a:r>
          </a:p>
          <a:p>
            <a:pPr algn="just">
              <a:lnSpc>
                <a:spcPts val="2640"/>
              </a:lnSpc>
            </a:pPr>
            <a:r>
              <a:rPr lang="en-US" sz="1791" spc="1">
                <a:solidFill>
                  <a:srgbClr val="171615"/>
                </a:solidFill>
                <a:latin typeface="Open Sans 1"/>
                <a:ea typeface="Open Sans 1"/>
                <a:cs typeface="Open Sans 1"/>
                <a:sym typeface="Open Sans 1"/>
              </a:rPr>
              <a:t>51-150 ppm: Moderate 151-300 ppm: High </a:t>
            </a:r>
          </a:p>
          <a:p>
            <a:pPr algn="l">
              <a:lnSpc>
                <a:spcPts val="2640"/>
              </a:lnSpc>
            </a:pPr>
            <a:r>
              <a:rPr lang="en-US" sz="1791" spc="1">
                <a:solidFill>
                  <a:srgbClr val="171615"/>
                </a:solidFill>
                <a:latin typeface="Open Sans 1"/>
                <a:ea typeface="Open Sans 1"/>
                <a:cs typeface="Open Sans 1"/>
                <a:sym typeface="Open Sans 1"/>
              </a:rPr>
              <a:t>&gt; 300 ppm: Very high</a:t>
            </a:r>
          </a:p>
        </p:txBody>
      </p:sp>
      <p:sp>
        <p:nvSpPr>
          <p:cNvPr id="12" name="TextBox 12"/>
          <p:cNvSpPr txBox="1"/>
          <p:nvPr/>
        </p:nvSpPr>
        <p:spPr>
          <a:xfrm>
            <a:off x="2453972" y="5718098"/>
            <a:ext cx="3184828" cy="650819"/>
          </a:xfrm>
          <a:prstGeom prst="rect">
            <a:avLst/>
          </a:prstGeom>
        </p:spPr>
        <p:txBody>
          <a:bodyPr wrap="square" lIns="0" tIns="0" rIns="0" bIns="0" rtlCol="0" anchor="t">
            <a:spAutoFit/>
          </a:bodyPr>
          <a:lstStyle/>
          <a:p>
            <a:pPr algn="l">
              <a:lnSpc>
                <a:spcPts val="5543"/>
              </a:lnSpc>
            </a:pPr>
            <a:r>
              <a:rPr lang="en-US" sz="3959" b="1" dirty="0">
                <a:solidFill>
                  <a:srgbClr val="31A6E2"/>
                </a:solidFill>
                <a:latin typeface="Tungsten Rounded 1"/>
                <a:ea typeface="Tungsten Rounded 1"/>
                <a:cs typeface="Tungsten Rounded 1"/>
                <a:sym typeface="Tungsten Rounded 1"/>
              </a:rPr>
              <a:t>How to interpret:</a:t>
            </a:r>
          </a:p>
        </p:txBody>
      </p:sp>
      <p:sp>
        <p:nvSpPr>
          <p:cNvPr id="13" name="Freeform 13"/>
          <p:cNvSpPr/>
          <p:nvPr/>
        </p:nvSpPr>
        <p:spPr>
          <a:xfrm>
            <a:off x="16588439" y="214452"/>
            <a:ext cx="1341721" cy="1380631"/>
          </a:xfrm>
          <a:custGeom>
            <a:avLst/>
            <a:gdLst/>
            <a:ahLst/>
            <a:cxnLst/>
            <a:rect l="l" t="t" r="r" b="b"/>
            <a:pathLst>
              <a:path w="1341721" h="1380631">
                <a:moveTo>
                  <a:pt x="0" y="0"/>
                </a:moveTo>
                <a:lnTo>
                  <a:pt x="1341722" y="0"/>
                </a:lnTo>
                <a:lnTo>
                  <a:pt x="1341722" y="1380631"/>
                </a:lnTo>
                <a:lnTo>
                  <a:pt x="0" y="1380631"/>
                </a:lnTo>
                <a:lnTo>
                  <a:pt x="0" y="0"/>
                </a:lnTo>
                <a:close/>
              </a:path>
            </a:pathLst>
          </a:custGeom>
          <a:blipFill>
            <a:blip r:embed="rId5"/>
            <a:stretch>
              <a:fillRect/>
            </a:stretch>
          </a:blipFill>
        </p:spPr>
        <p:txBody>
          <a:bodyPr/>
          <a:lstStyle/>
          <a:p>
            <a:endParaRPr lang="en-CA"/>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9740887" y="0"/>
            <a:ext cx="8821629" cy="10287000"/>
            <a:chOff x="0" y="0"/>
            <a:chExt cx="1366701" cy="1593725"/>
          </a:xfrm>
        </p:grpSpPr>
        <p:sp>
          <p:nvSpPr>
            <p:cNvPr id="3" name="Freeform 3"/>
            <p:cNvSpPr/>
            <p:nvPr/>
          </p:nvSpPr>
          <p:spPr>
            <a:xfrm>
              <a:off x="0" y="0"/>
              <a:ext cx="1366701" cy="1593725"/>
            </a:xfrm>
            <a:custGeom>
              <a:avLst/>
              <a:gdLst/>
              <a:ahLst/>
              <a:cxnLst/>
              <a:rect l="l" t="t" r="r" b="b"/>
              <a:pathLst>
                <a:path w="1366701" h="1593725">
                  <a:moveTo>
                    <a:pt x="0" y="0"/>
                  </a:moveTo>
                  <a:lnTo>
                    <a:pt x="1366701" y="0"/>
                  </a:lnTo>
                  <a:lnTo>
                    <a:pt x="1366701" y="1593725"/>
                  </a:lnTo>
                  <a:lnTo>
                    <a:pt x="0" y="1593725"/>
                  </a:lnTo>
                  <a:close/>
                </a:path>
              </a:pathLst>
            </a:custGeom>
            <a:blipFill>
              <a:blip r:embed="rId3"/>
              <a:stretch>
                <a:fillRect l="-17017" r="-17017"/>
              </a:stretch>
            </a:blipFill>
          </p:spPr>
          <p:txBody>
            <a:bodyPr/>
            <a:lstStyle/>
            <a:p>
              <a:endParaRPr lang="en-CA"/>
            </a:p>
          </p:txBody>
        </p:sp>
      </p:grpSp>
      <p:grpSp>
        <p:nvGrpSpPr>
          <p:cNvPr id="4" name="Group 4"/>
          <p:cNvGrpSpPr>
            <a:grpSpLocks noChangeAspect="1"/>
          </p:cNvGrpSpPr>
          <p:nvPr/>
        </p:nvGrpSpPr>
        <p:grpSpPr>
          <a:xfrm rot="-210427">
            <a:off x="4249941" y="4820318"/>
            <a:ext cx="4657067" cy="7890904"/>
            <a:chOff x="0" y="0"/>
            <a:chExt cx="2974587" cy="5040120"/>
          </a:xfrm>
        </p:grpSpPr>
        <p:sp>
          <p:nvSpPr>
            <p:cNvPr id="5" name="Freeform 5"/>
            <p:cNvSpPr/>
            <p:nvPr/>
          </p:nvSpPr>
          <p:spPr>
            <a:xfrm>
              <a:off x="0" y="0"/>
              <a:ext cx="2974594" cy="5040122"/>
            </a:xfrm>
            <a:custGeom>
              <a:avLst/>
              <a:gdLst/>
              <a:ahLst/>
              <a:cxnLst/>
              <a:rect l="l" t="t" r="r" b="b"/>
              <a:pathLst>
                <a:path w="2974594" h="5040122">
                  <a:moveTo>
                    <a:pt x="2974594" y="381"/>
                  </a:moveTo>
                  <a:lnTo>
                    <a:pt x="447675" y="0"/>
                  </a:lnTo>
                  <a:lnTo>
                    <a:pt x="635" y="0"/>
                  </a:lnTo>
                  <a:lnTo>
                    <a:pt x="635" y="85471"/>
                  </a:lnTo>
                  <a:lnTo>
                    <a:pt x="0" y="5039741"/>
                  </a:lnTo>
                  <a:lnTo>
                    <a:pt x="2973959" y="5040122"/>
                  </a:lnTo>
                  <a:lnTo>
                    <a:pt x="2974594" y="262128"/>
                  </a:lnTo>
                  <a:lnTo>
                    <a:pt x="2974594" y="381"/>
                  </a:lnTo>
                  <a:close/>
                </a:path>
              </a:pathLst>
            </a:custGeom>
            <a:blipFill>
              <a:blip r:embed="rId4"/>
              <a:stretch>
                <a:fillRect/>
              </a:stretch>
            </a:blipFill>
          </p:spPr>
          <p:txBody>
            <a:bodyPr/>
            <a:lstStyle/>
            <a:p>
              <a:endParaRPr lang="en-CA"/>
            </a:p>
          </p:txBody>
        </p:sp>
      </p:grpSp>
      <p:grpSp>
        <p:nvGrpSpPr>
          <p:cNvPr id="6" name="Group 6"/>
          <p:cNvGrpSpPr>
            <a:grpSpLocks noChangeAspect="1"/>
          </p:cNvGrpSpPr>
          <p:nvPr/>
        </p:nvGrpSpPr>
        <p:grpSpPr>
          <a:xfrm>
            <a:off x="4012948" y="7861415"/>
            <a:ext cx="1709949" cy="1076672"/>
            <a:chOff x="0" y="0"/>
            <a:chExt cx="1539349" cy="969253"/>
          </a:xfrm>
        </p:grpSpPr>
        <p:sp>
          <p:nvSpPr>
            <p:cNvPr id="7" name="Freeform 7"/>
            <p:cNvSpPr/>
            <p:nvPr/>
          </p:nvSpPr>
          <p:spPr>
            <a:xfrm>
              <a:off x="63500" y="63500"/>
              <a:ext cx="1370965" cy="723011"/>
            </a:xfrm>
            <a:custGeom>
              <a:avLst/>
              <a:gdLst/>
              <a:ahLst/>
              <a:cxnLst/>
              <a:rect l="l" t="t" r="r" b="b"/>
              <a:pathLst>
                <a:path w="1370965" h="723011">
                  <a:moveTo>
                    <a:pt x="60071" y="381"/>
                  </a:moveTo>
                  <a:cubicBezTo>
                    <a:pt x="59944" y="0"/>
                    <a:pt x="155702" y="382397"/>
                    <a:pt x="487807" y="546608"/>
                  </a:cubicBezTo>
                  <a:lnTo>
                    <a:pt x="474091" y="574294"/>
                  </a:lnTo>
                  <a:lnTo>
                    <a:pt x="487807" y="546608"/>
                  </a:lnTo>
                  <a:cubicBezTo>
                    <a:pt x="715899" y="659384"/>
                    <a:pt x="1362837" y="656971"/>
                    <a:pt x="1366774" y="656971"/>
                  </a:cubicBezTo>
                  <a:lnTo>
                    <a:pt x="1367028" y="718820"/>
                  </a:lnTo>
                  <a:cubicBezTo>
                    <a:pt x="1370965" y="718820"/>
                    <a:pt x="704977" y="723011"/>
                    <a:pt x="460375" y="601980"/>
                  </a:cubicBezTo>
                  <a:lnTo>
                    <a:pt x="460375" y="601980"/>
                  </a:lnTo>
                  <a:lnTo>
                    <a:pt x="460375" y="601980"/>
                  </a:lnTo>
                  <a:cubicBezTo>
                    <a:pt x="101092" y="424307"/>
                    <a:pt x="127" y="15621"/>
                    <a:pt x="0" y="15240"/>
                  </a:cubicBezTo>
                  <a:close/>
                </a:path>
              </a:pathLst>
            </a:custGeom>
            <a:solidFill>
              <a:srgbClr val="31A6E2"/>
            </a:solidFill>
          </p:spPr>
          <p:txBody>
            <a:bodyPr/>
            <a:lstStyle/>
            <a:p>
              <a:endParaRPr lang="en-CA"/>
            </a:p>
          </p:txBody>
        </p:sp>
        <p:sp>
          <p:nvSpPr>
            <p:cNvPr id="8" name="Freeform 8"/>
            <p:cNvSpPr/>
            <p:nvPr/>
          </p:nvSpPr>
          <p:spPr>
            <a:xfrm>
              <a:off x="1267841" y="598424"/>
              <a:ext cx="208026" cy="307213"/>
            </a:xfrm>
            <a:custGeom>
              <a:avLst/>
              <a:gdLst/>
              <a:ahLst/>
              <a:cxnLst/>
              <a:rect l="l" t="t" r="r" b="b"/>
              <a:pathLst>
                <a:path w="208026" h="307213">
                  <a:moveTo>
                    <a:pt x="41910" y="0"/>
                  </a:moveTo>
                  <a:lnTo>
                    <a:pt x="183515" y="130302"/>
                  </a:lnTo>
                  <a:lnTo>
                    <a:pt x="208026" y="152781"/>
                  </a:lnTo>
                  <a:lnTo>
                    <a:pt x="183769" y="175514"/>
                  </a:lnTo>
                  <a:lnTo>
                    <a:pt x="43434" y="307213"/>
                  </a:lnTo>
                  <a:lnTo>
                    <a:pt x="1016" y="262128"/>
                  </a:lnTo>
                  <a:lnTo>
                    <a:pt x="141351" y="130429"/>
                  </a:lnTo>
                  <a:lnTo>
                    <a:pt x="162560" y="153035"/>
                  </a:lnTo>
                  <a:lnTo>
                    <a:pt x="141605" y="175768"/>
                  </a:lnTo>
                  <a:lnTo>
                    <a:pt x="0" y="45466"/>
                  </a:lnTo>
                  <a:close/>
                </a:path>
              </a:pathLst>
            </a:custGeom>
            <a:solidFill>
              <a:srgbClr val="31A6E2"/>
            </a:solidFill>
          </p:spPr>
          <p:txBody>
            <a:bodyPr/>
            <a:lstStyle/>
            <a:p>
              <a:endParaRPr lang="en-CA"/>
            </a:p>
          </p:txBody>
        </p:sp>
      </p:grpSp>
      <p:sp>
        <p:nvSpPr>
          <p:cNvPr id="9" name="TextBox 9"/>
          <p:cNvSpPr txBox="1"/>
          <p:nvPr/>
        </p:nvSpPr>
        <p:spPr>
          <a:xfrm>
            <a:off x="1028700" y="876300"/>
            <a:ext cx="8712187" cy="1139838"/>
          </a:xfrm>
          <a:prstGeom prst="rect">
            <a:avLst/>
          </a:prstGeom>
        </p:spPr>
        <p:txBody>
          <a:bodyPr lIns="0" tIns="0" rIns="0" bIns="0" rtlCol="0" anchor="t">
            <a:spAutoFit/>
          </a:bodyPr>
          <a:lstStyle/>
          <a:p>
            <a:pPr algn="l">
              <a:lnSpc>
                <a:spcPts val="9100"/>
              </a:lnSpc>
            </a:pPr>
            <a:r>
              <a:rPr lang="en-US" sz="6500">
                <a:solidFill>
                  <a:srgbClr val="1C3653"/>
                </a:solidFill>
                <a:latin typeface="Tungsten Rounded 1"/>
                <a:ea typeface="Tungsten Rounded 1"/>
                <a:cs typeface="Tungsten Rounded 1"/>
                <a:sym typeface="Tungsten Rounded 1"/>
              </a:rPr>
              <a:t>Hardness</a:t>
            </a:r>
          </a:p>
        </p:txBody>
      </p:sp>
      <p:sp>
        <p:nvSpPr>
          <p:cNvPr id="10" name="TextBox 10"/>
          <p:cNvSpPr txBox="1"/>
          <p:nvPr/>
        </p:nvSpPr>
        <p:spPr>
          <a:xfrm>
            <a:off x="1028700" y="2370692"/>
            <a:ext cx="8115300" cy="1885948"/>
          </a:xfrm>
          <a:prstGeom prst="rect">
            <a:avLst/>
          </a:prstGeom>
        </p:spPr>
        <p:txBody>
          <a:bodyPr lIns="0" tIns="0" rIns="0" bIns="0" rtlCol="0" anchor="t">
            <a:spAutoFit/>
          </a:bodyPr>
          <a:lstStyle/>
          <a:p>
            <a:pPr algn="l">
              <a:lnSpc>
                <a:spcPts val="3750"/>
              </a:lnSpc>
            </a:pPr>
            <a:r>
              <a:rPr lang="en-US" sz="2500">
                <a:solidFill>
                  <a:srgbClr val="1C3653"/>
                </a:solidFill>
                <a:latin typeface="Open Sans 1"/>
                <a:ea typeface="Open Sans 1"/>
                <a:cs typeface="Open Sans 1"/>
                <a:sym typeface="Open Sans 1"/>
              </a:rPr>
              <a:t>Related to alkalinity (they often change together) as both involve</a:t>
            </a:r>
            <a:r>
              <a:rPr lang="en-US" sz="2500" b="1">
                <a:solidFill>
                  <a:srgbClr val="1C3653"/>
                </a:solidFill>
                <a:latin typeface="Open Sans 1 Bold"/>
                <a:ea typeface="Open Sans 1 Bold"/>
                <a:cs typeface="Open Sans 1 Bold"/>
                <a:sym typeface="Open Sans 1 Bold"/>
              </a:rPr>
              <a:t> calcium carbonate</a:t>
            </a:r>
            <a:r>
              <a:rPr lang="en-US" sz="2500">
                <a:solidFill>
                  <a:srgbClr val="1C3653"/>
                </a:solidFill>
                <a:latin typeface="Open Sans 1"/>
                <a:ea typeface="Open Sans 1"/>
                <a:cs typeface="Open Sans 1"/>
                <a:sym typeface="Open Sans 1"/>
              </a:rPr>
              <a:t>, but hardness also measures </a:t>
            </a:r>
            <a:r>
              <a:rPr lang="en-US" sz="2500" b="1">
                <a:solidFill>
                  <a:srgbClr val="1C3653"/>
                </a:solidFill>
                <a:latin typeface="Open Sans 1 Bold"/>
                <a:ea typeface="Open Sans 1 Bold"/>
                <a:cs typeface="Open Sans 1 Bold"/>
                <a:sym typeface="Open Sans 1 Bold"/>
              </a:rPr>
              <a:t>other dissolved minerals </a:t>
            </a:r>
            <a:r>
              <a:rPr lang="en-US" sz="2500">
                <a:solidFill>
                  <a:srgbClr val="1C3653"/>
                </a:solidFill>
                <a:latin typeface="Open Sans 1"/>
                <a:ea typeface="Open Sans 1"/>
                <a:cs typeface="Open Sans 1"/>
                <a:sym typeface="Open Sans 1"/>
              </a:rPr>
              <a:t>like calcium and magnesium that don't necessarily neutralize acid.</a:t>
            </a:r>
          </a:p>
        </p:txBody>
      </p:sp>
      <p:sp>
        <p:nvSpPr>
          <p:cNvPr id="11" name="TextBox 11"/>
          <p:cNvSpPr txBox="1"/>
          <p:nvPr/>
        </p:nvSpPr>
        <p:spPr>
          <a:xfrm>
            <a:off x="1704882" y="5623217"/>
            <a:ext cx="2954469" cy="2238198"/>
          </a:xfrm>
          <a:prstGeom prst="rect">
            <a:avLst/>
          </a:prstGeom>
        </p:spPr>
        <p:txBody>
          <a:bodyPr lIns="0" tIns="0" rIns="0" bIns="0" rtlCol="0" anchor="t">
            <a:spAutoFit/>
          </a:bodyPr>
          <a:lstStyle/>
          <a:p>
            <a:pPr algn="l">
              <a:lnSpc>
                <a:spcPts val="2640"/>
              </a:lnSpc>
            </a:pPr>
            <a:r>
              <a:rPr lang="en-US" sz="1791" spc="1">
                <a:solidFill>
                  <a:srgbClr val="171615"/>
                </a:solidFill>
                <a:latin typeface="Open Sans 1"/>
                <a:ea typeface="Open Sans 1"/>
                <a:cs typeface="Open Sans 1"/>
                <a:sym typeface="Open Sans 1"/>
              </a:rPr>
              <a:t>0-20 ppm: Soft </a:t>
            </a:r>
          </a:p>
          <a:p>
            <a:pPr algn="l">
              <a:lnSpc>
                <a:spcPts val="2640"/>
              </a:lnSpc>
            </a:pPr>
            <a:r>
              <a:rPr lang="en-US" sz="1791" spc="1">
                <a:solidFill>
                  <a:srgbClr val="171615"/>
                </a:solidFill>
                <a:latin typeface="Open Sans 1"/>
                <a:ea typeface="Open Sans 1"/>
                <a:cs typeface="Open Sans 1"/>
                <a:sym typeface="Open Sans 1"/>
              </a:rPr>
              <a:t>21-60 ppm: Moderately soft </a:t>
            </a:r>
          </a:p>
          <a:p>
            <a:pPr algn="l">
              <a:lnSpc>
                <a:spcPts val="2640"/>
              </a:lnSpc>
            </a:pPr>
            <a:r>
              <a:rPr lang="en-US" sz="1791" spc="1">
                <a:solidFill>
                  <a:srgbClr val="171615"/>
                </a:solidFill>
                <a:latin typeface="Open Sans 1"/>
                <a:ea typeface="Open Sans 1"/>
                <a:cs typeface="Open Sans 1"/>
                <a:sym typeface="Open Sans 1"/>
              </a:rPr>
              <a:t>61-120 ppm: Moderately hard </a:t>
            </a:r>
          </a:p>
          <a:p>
            <a:pPr algn="l">
              <a:lnSpc>
                <a:spcPts val="2640"/>
              </a:lnSpc>
            </a:pPr>
            <a:r>
              <a:rPr lang="en-US" sz="1791" spc="1">
                <a:solidFill>
                  <a:srgbClr val="171615"/>
                </a:solidFill>
                <a:latin typeface="Open Sans 1"/>
                <a:ea typeface="Open Sans 1"/>
                <a:cs typeface="Open Sans 1"/>
                <a:sym typeface="Open Sans 1"/>
              </a:rPr>
              <a:t>121-180 ppm: Hard </a:t>
            </a:r>
          </a:p>
          <a:p>
            <a:pPr algn="l">
              <a:lnSpc>
                <a:spcPts val="2640"/>
              </a:lnSpc>
            </a:pPr>
            <a:r>
              <a:rPr lang="en-US" sz="1791" spc="1">
                <a:solidFill>
                  <a:srgbClr val="171615"/>
                </a:solidFill>
                <a:latin typeface="Open Sans 1"/>
                <a:ea typeface="Open Sans 1"/>
                <a:cs typeface="Open Sans 1"/>
                <a:sym typeface="Open Sans 1"/>
              </a:rPr>
              <a:t>&gt;180 ppm: Very hard</a:t>
            </a:r>
          </a:p>
          <a:p>
            <a:pPr algn="l">
              <a:lnSpc>
                <a:spcPts val="2640"/>
              </a:lnSpc>
            </a:pPr>
            <a:endParaRPr lang="en-US" sz="1791" spc="1">
              <a:solidFill>
                <a:srgbClr val="171615"/>
              </a:solidFill>
              <a:latin typeface="Open Sans 1"/>
              <a:ea typeface="Open Sans 1"/>
              <a:cs typeface="Open Sans 1"/>
              <a:sym typeface="Open Sans 1"/>
            </a:endParaRPr>
          </a:p>
        </p:txBody>
      </p:sp>
      <p:sp>
        <p:nvSpPr>
          <p:cNvPr id="12" name="TextBox 12"/>
          <p:cNvSpPr txBox="1"/>
          <p:nvPr/>
        </p:nvSpPr>
        <p:spPr>
          <a:xfrm>
            <a:off x="1704882" y="4749093"/>
            <a:ext cx="3400518" cy="650819"/>
          </a:xfrm>
          <a:prstGeom prst="rect">
            <a:avLst/>
          </a:prstGeom>
        </p:spPr>
        <p:txBody>
          <a:bodyPr wrap="square" lIns="0" tIns="0" rIns="0" bIns="0" rtlCol="0" anchor="t">
            <a:spAutoFit/>
          </a:bodyPr>
          <a:lstStyle/>
          <a:p>
            <a:pPr algn="l">
              <a:lnSpc>
                <a:spcPts val="5543"/>
              </a:lnSpc>
            </a:pPr>
            <a:r>
              <a:rPr lang="en-US" sz="3959" b="1" dirty="0">
                <a:solidFill>
                  <a:srgbClr val="31A6E2"/>
                </a:solidFill>
                <a:latin typeface="Tungsten Rounded 1"/>
                <a:ea typeface="Tungsten Rounded 1"/>
                <a:cs typeface="Tungsten Rounded 1"/>
                <a:sym typeface="Tungsten Rounded 1"/>
              </a:rPr>
              <a:t>How to interpret:</a:t>
            </a:r>
          </a:p>
        </p:txBody>
      </p:sp>
      <p:sp>
        <p:nvSpPr>
          <p:cNvPr id="13" name="Freeform 13"/>
          <p:cNvSpPr/>
          <p:nvPr/>
        </p:nvSpPr>
        <p:spPr>
          <a:xfrm>
            <a:off x="16588439" y="214452"/>
            <a:ext cx="1341721" cy="1380631"/>
          </a:xfrm>
          <a:custGeom>
            <a:avLst/>
            <a:gdLst/>
            <a:ahLst/>
            <a:cxnLst/>
            <a:rect l="l" t="t" r="r" b="b"/>
            <a:pathLst>
              <a:path w="1341721" h="1380631">
                <a:moveTo>
                  <a:pt x="0" y="0"/>
                </a:moveTo>
                <a:lnTo>
                  <a:pt x="1341722" y="0"/>
                </a:lnTo>
                <a:lnTo>
                  <a:pt x="1341722" y="1380631"/>
                </a:lnTo>
                <a:lnTo>
                  <a:pt x="0" y="1380631"/>
                </a:lnTo>
                <a:lnTo>
                  <a:pt x="0" y="0"/>
                </a:lnTo>
                <a:close/>
              </a:path>
            </a:pathLst>
          </a:custGeom>
          <a:blipFill>
            <a:blip r:embed="rId5"/>
            <a:stretch>
              <a:fillRect/>
            </a:stretch>
          </a:blipFill>
        </p:spPr>
        <p:txBody>
          <a:bodyPr/>
          <a:lstStyle/>
          <a:p>
            <a:endParaRPr lang="en-CA"/>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TextBox 2"/>
          <p:cNvSpPr txBox="1"/>
          <p:nvPr/>
        </p:nvSpPr>
        <p:spPr>
          <a:xfrm>
            <a:off x="1028700" y="2258458"/>
            <a:ext cx="3879313" cy="665480"/>
          </a:xfrm>
          <a:prstGeom prst="rect">
            <a:avLst/>
          </a:prstGeom>
        </p:spPr>
        <p:txBody>
          <a:bodyPr lIns="0" tIns="0" rIns="0" bIns="0" rtlCol="0" anchor="t">
            <a:spAutoFit/>
          </a:bodyPr>
          <a:lstStyle/>
          <a:p>
            <a:pPr algn="l">
              <a:lnSpc>
                <a:spcPts val="5319"/>
              </a:lnSpc>
            </a:pPr>
            <a:r>
              <a:rPr lang="en-US" sz="3799" spc="64">
                <a:solidFill>
                  <a:srgbClr val="1C3653"/>
                </a:solidFill>
                <a:latin typeface="Tungsten Rounded 1"/>
                <a:ea typeface="Tungsten Rounded 1"/>
                <a:cs typeface="Tungsten Rounded 1"/>
                <a:sym typeface="Tungsten Rounded 1"/>
              </a:rPr>
              <a:t>What is it?</a:t>
            </a:r>
          </a:p>
        </p:txBody>
      </p:sp>
      <p:sp>
        <p:nvSpPr>
          <p:cNvPr id="3" name="TextBox 3"/>
          <p:cNvSpPr txBox="1"/>
          <p:nvPr/>
        </p:nvSpPr>
        <p:spPr>
          <a:xfrm>
            <a:off x="1028700" y="4149944"/>
            <a:ext cx="4518137" cy="666283"/>
          </a:xfrm>
          <a:prstGeom prst="rect">
            <a:avLst/>
          </a:prstGeom>
        </p:spPr>
        <p:txBody>
          <a:bodyPr lIns="0" tIns="0" rIns="0" bIns="0" rtlCol="0" anchor="t">
            <a:spAutoFit/>
          </a:bodyPr>
          <a:lstStyle/>
          <a:p>
            <a:pPr algn="l">
              <a:lnSpc>
                <a:spcPts val="5350"/>
              </a:lnSpc>
            </a:pPr>
            <a:r>
              <a:rPr lang="en-US" sz="3822" spc="64">
                <a:solidFill>
                  <a:srgbClr val="1C3653"/>
                </a:solidFill>
                <a:latin typeface="Tungsten Rounded 1"/>
                <a:ea typeface="Tungsten Rounded 1"/>
                <a:cs typeface="Tungsten Rounded 1"/>
                <a:sym typeface="Tungsten Rounded 1"/>
              </a:rPr>
              <a:t>Why is it important?</a:t>
            </a:r>
          </a:p>
        </p:txBody>
      </p:sp>
      <p:sp>
        <p:nvSpPr>
          <p:cNvPr id="4" name="TextBox 4"/>
          <p:cNvSpPr txBox="1"/>
          <p:nvPr/>
        </p:nvSpPr>
        <p:spPr>
          <a:xfrm>
            <a:off x="9110483" y="2167778"/>
            <a:ext cx="4796643" cy="665480"/>
          </a:xfrm>
          <a:prstGeom prst="rect">
            <a:avLst/>
          </a:prstGeom>
        </p:spPr>
        <p:txBody>
          <a:bodyPr lIns="0" tIns="0" rIns="0" bIns="0" rtlCol="0" anchor="t">
            <a:spAutoFit/>
          </a:bodyPr>
          <a:lstStyle/>
          <a:p>
            <a:pPr algn="l">
              <a:lnSpc>
                <a:spcPts val="5320"/>
              </a:lnSpc>
            </a:pPr>
            <a:r>
              <a:rPr lang="en-US" sz="3800" spc="64">
                <a:solidFill>
                  <a:srgbClr val="1C3653"/>
                </a:solidFill>
                <a:latin typeface="Tungsten Rounded 1"/>
                <a:ea typeface="Tungsten Rounded 1"/>
                <a:cs typeface="Tungsten Rounded 1"/>
                <a:sym typeface="Tungsten Rounded 1"/>
              </a:rPr>
              <a:t>What do the measurements mean?</a:t>
            </a:r>
          </a:p>
        </p:txBody>
      </p:sp>
      <p:sp>
        <p:nvSpPr>
          <p:cNvPr id="5" name="TextBox 5"/>
          <p:cNvSpPr txBox="1"/>
          <p:nvPr/>
        </p:nvSpPr>
        <p:spPr>
          <a:xfrm>
            <a:off x="1028700" y="3166074"/>
            <a:ext cx="5537430" cy="789359"/>
          </a:xfrm>
          <a:prstGeom prst="rect">
            <a:avLst/>
          </a:prstGeom>
        </p:spPr>
        <p:txBody>
          <a:bodyPr lIns="0" tIns="0" rIns="0" bIns="0" rtlCol="0" anchor="t">
            <a:spAutoFit/>
          </a:bodyPr>
          <a:lstStyle/>
          <a:p>
            <a:pPr algn="l">
              <a:lnSpc>
                <a:spcPts val="3220"/>
              </a:lnSpc>
              <a:spcBef>
                <a:spcPct val="0"/>
              </a:spcBef>
            </a:pPr>
            <a:r>
              <a:rPr lang="en-US" sz="2300">
                <a:solidFill>
                  <a:srgbClr val="1C3653"/>
                </a:solidFill>
                <a:latin typeface="Open Sans 2"/>
                <a:ea typeface="Open Sans 2"/>
                <a:cs typeface="Open Sans 2"/>
                <a:sym typeface="Open Sans 2"/>
              </a:rPr>
              <a:t> The amount of gaseous oxygen dissolved in the water. </a:t>
            </a:r>
          </a:p>
        </p:txBody>
      </p:sp>
      <p:sp>
        <p:nvSpPr>
          <p:cNvPr id="6" name="TextBox 6"/>
          <p:cNvSpPr txBox="1"/>
          <p:nvPr/>
        </p:nvSpPr>
        <p:spPr>
          <a:xfrm>
            <a:off x="1028700" y="5058363"/>
            <a:ext cx="6982636" cy="789359"/>
          </a:xfrm>
          <a:prstGeom prst="rect">
            <a:avLst/>
          </a:prstGeom>
        </p:spPr>
        <p:txBody>
          <a:bodyPr lIns="0" tIns="0" rIns="0" bIns="0" rtlCol="0" anchor="t">
            <a:spAutoFit/>
          </a:bodyPr>
          <a:lstStyle/>
          <a:p>
            <a:pPr algn="l">
              <a:lnSpc>
                <a:spcPts val="3220"/>
              </a:lnSpc>
              <a:spcBef>
                <a:spcPct val="0"/>
              </a:spcBef>
            </a:pPr>
            <a:r>
              <a:rPr lang="en-US" sz="2300">
                <a:solidFill>
                  <a:srgbClr val="1C3653"/>
                </a:solidFill>
                <a:latin typeface="Open Sans 2"/>
                <a:ea typeface="Open Sans 2"/>
                <a:cs typeface="Open Sans 2"/>
                <a:sym typeface="Open Sans 2"/>
              </a:rPr>
              <a:t>Oxygen is what gives the water life! All living things in an aquatic ecosystem need oxygen to survive.</a:t>
            </a:r>
          </a:p>
        </p:txBody>
      </p:sp>
      <p:sp>
        <p:nvSpPr>
          <p:cNvPr id="7" name="TextBox 7"/>
          <p:cNvSpPr txBox="1"/>
          <p:nvPr/>
        </p:nvSpPr>
        <p:spPr>
          <a:xfrm>
            <a:off x="9110483" y="2979481"/>
            <a:ext cx="5032282" cy="2497373"/>
          </a:xfrm>
          <a:prstGeom prst="rect">
            <a:avLst/>
          </a:prstGeom>
        </p:spPr>
        <p:txBody>
          <a:bodyPr lIns="0" tIns="0" rIns="0" bIns="0" rtlCol="0" anchor="t">
            <a:spAutoFit/>
          </a:bodyPr>
          <a:lstStyle/>
          <a:p>
            <a:pPr algn="l">
              <a:lnSpc>
                <a:spcPts val="3300"/>
              </a:lnSpc>
            </a:pPr>
            <a:r>
              <a:rPr lang="en-US" sz="2200">
                <a:solidFill>
                  <a:srgbClr val="1C3653"/>
                </a:solidFill>
                <a:latin typeface="Open Sans 2"/>
                <a:ea typeface="Open Sans 2"/>
                <a:cs typeface="Open Sans 2"/>
                <a:sym typeface="Open Sans 2"/>
              </a:rPr>
              <a:t>Affected by flow, temperature, and depth. Cold, shallow, and moving water holds more oxygen. Plants add oxygen, but too much plant or algal growth can lead to organic decay, which uses up oxygen.</a:t>
            </a:r>
          </a:p>
        </p:txBody>
      </p:sp>
      <p:grpSp>
        <p:nvGrpSpPr>
          <p:cNvPr id="8" name="Group 8"/>
          <p:cNvGrpSpPr/>
          <p:nvPr/>
        </p:nvGrpSpPr>
        <p:grpSpPr>
          <a:xfrm>
            <a:off x="14516987" y="1849836"/>
            <a:ext cx="4380954" cy="438095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4999" r="-25000"/>
              </a:stretch>
            </a:blipFill>
          </p:spPr>
          <p:txBody>
            <a:bodyPr/>
            <a:lstStyle/>
            <a:p>
              <a:endParaRPr lang="en-CA"/>
            </a:p>
          </p:txBody>
        </p:sp>
      </p:grpSp>
      <p:sp>
        <p:nvSpPr>
          <p:cNvPr id="10" name="TextBox 10"/>
          <p:cNvSpPr txBox="1"/>
          <p:nvPr/>
        </p:nvSpPr>
        <p:spPr>
          <a:xfrm>
            <a:off x="1028700" y="924109"/>
            <a:ext cx="8712187" cy="1139838"/>
          </a:xfrm>
          <a:prstGeom prst="rect">
            <a:avLst/>
          </a:prstGeom>
        </p:spPr>
        <p:txBody>
          <a:bodyPr lIns="0" tIns="0" rIns="0" bIns="0" rtlCol="0" anchor="t">
            <a:spAutoFit/>
          </a:bodyPr>
          <a:lstStyle/>
          <a:p>
            <a:pPr algn="l">
              <a:lnSpc>
                <a:spcPts val="9100"/>
              </a:lnSpc>
            </a:pPr>
            <a:r>
              <a:rPr lang="en-US" sz="6500">
                <a:solidFill>
                  <a:srgbClr val="1C3653"/>
                </a:solidFill>
                <a:latin typeface="Tungsten Rounded 1"/>
                <a:ea typeface="Tungsten Rounded 1"/>
                <a:cs typeface="Tungsten Rounded 1"/>
                <a:sym typeface="Tungsten Rounded 1"/>
              </a:rPr>
              <a:t>Dissolved oxygen</a:t>
            </a:r>
          </a:p>
        </p:txBody>
      </p:sp>
      <p:grpSp>
        <p:nvGrpSpPr>
          <p:cNvPr id="11" name="Group 11"/>
          <p:cNvGrpSpPr/>
          <p:nvPr/>
        </p:nvGrpSpPr>
        <p:grpSpPr>
          <a:xfrm>
            <a:off x="1295400" y="6434372"/>
            <a:ext cx="16421100" cy="3913673"/>
            <a:chOff x="0" y="-76200"/>
            <a:chExt cx="20784495" cy="5218231"/>
          </a:xfrm>
        </p:grpSpPr>
        <p:sp>
          <p:nvSpPr>
            <p:cNvPr id="12" name="Freeform 12"/>
            <p:cNvSpPr/>
            <p:nvPr/>
          </p:nvSpPr>
          <p:spPr>
            <a:xfrm flipH="1">
              <a:off x="17985759" y="4859753"/>
              <a:ext cx="293554" cy="80245"/>
            </a:xfrm>
            <a:custGeom>
              <a:avLst/>
              <a:gdLst/>
              <a:ahLst/>
              <a:cxnLst/>
              <a:rect l="l" t="t" r="r" b="b"/>
              <a:pathLst>
                <a:path w="293554" h="80245">
                  <a:moveTo>
                    <a:pt x="293554" y="0"/>
                  </a:moveTo>
                  <a:lnTo>
                    <a:pt x="0" y="0"/>
                  </a:lnTo>
                  <a:lnTo>
                    <a:pt x="0" y="80245"/>
                  </a:lnTo>
                  <a:lnTo>
                    <a:pt x="293554" y="80245"/>
                  </a:lnTo>
                  <a:lnTo>
                    <a:pt x="293554" y="0"/>
                  </a:lnTo>
                  <a:close/>
                </a:path>
              </a:pathLst>
            </a:custGeom>
            <a:blipFill>
              <a:blip r:embed="rId4"/>
              <a:stretch>
                <a:fillRect l="-1903" r="-1903"/>
              </a:stretch>
            </a:blipFill>
          </p:spPr>
          <p:txBody>
            <a:bodyPr/>
            <a:lstStyle/>
            <a:p>
              <a:endParaRPr lang="en-CA"/>
            </a:p>
          </p:txBody>
        </p:sp>
        <p:grpSp>
          <p:nvGrpSpPr>
            <p:cNvPr id="13" name="Group 13"/>
            <p:cNvGrpSpPr/>
            <p:nvPr/>
          </p:nvGrpSpPr>
          <p:grpSpPr>
            <a:xfrm>
              <a:off x="0" y="817146"/>
              <a:ext cx="6790736" cy="4324885"/>
              <a:chOff x="0" y="0"/>
              <a:chExt cx="968509" cy="616824"/>
            </a:xfrm>
          </p:grpSpPr>
          <p:sp>
            <p:nvSpPr>
              <p:cNvPr id="14" name="Freeform 14"/>
              <p:cNvSpPr/>
              <p:nvPr/>
            </p:nvSpPr>
            <p:spPr>
              <a:xfrm>
                <a:off x="0" y="0"/>
                <a:ext cx="968509" cy="616824"/>
              </a:xfrm>
              <a:custGeom>
                <a:avLst/>
                <a:gdLst/>
                <a:ahLst/>
                <a:cxnLst/>
                <a:rect l="l" t="t" r="r" b="b"/>
                <a:pathLst>
                  <a:path w="968509" h="616824">
                    <a:moveTo>
                      <a:pt x="0" y="0"/>
                    </a:moveTo>
                    <a:lnTo>
                      <a:pt x="968509" y="0"/>
                    </a:lnTo>
                    <a:lnTo>
                      <a:pt x="968509" y="616824"/>
                    </a:lnTo>
                    <a:lnTo>
                      <a:pt x="0" y="616824"/>
                    </a:lnTo>
                    <a:close/>
                  </a:path>
                </a:pathLst>
              </a:custGeom>
              <a:solidFill>
                <a:srgbClr val="FF5757">
                  <a:alpha val="73725"/>
                </a:srgbClr>
              </a:solidFill>
            </p:spPr>
            <p:txBody>
              <a:bodyPr/>
              <a:lstStyle/>
              <a:p>
                <a:endParaRPr lang="en-CA"/>
              </a:p>
            </p:txBody>
          </p:sp>
          <p:sp>
            <p:nvSpPr>
              <p:cNvPr id="15" name="TextBox 15"/>
              <p:cNvSpPr txBox="1"/>
              <p:nvPr/>
            </p:nvSpPr>
            <p:spPr>
              <a:xfrm>
                <a:off x="0" y="-38100"/>
                <a:ext cx="968509" cy="654924"/>
              </a:xfrm>
              <a:prstGeom prst="rect">
                <a:avLst/>
              </a:prstGeom>
            </p:spPr>
            <p:txBody>
              <a:bodyPr lIns="69656" tIns="69656" rIns="69656" bIns="69656" rtlCol="0" anchor="ctr"/>
              <a:lstStyle/>
              <a:p>
                <a:pPr algn="ctr">
                  <a:lnSpc>
                    <a:spcPts val="2779"/>
                  </a:lnSpc>
                </a:pPr>
                <a:endParaRPr/>
              </a:p>
            </p:txBody>
          </p:sp>
        </p:grpSp>
        <p:sp>
          <p:nvSpPr>
            <p:cNvPr id="16" name="Freeform 16"/>
            <p:cNvSpPr/>
            <p:nvPr/>
          </p:nvSpPr>
          <p:spPr>
            <a:xfrm flipV="1">
              <a:off x="1141965" y="832248"/>
              <a:ext cx="2087599" cy="389189"/>
            </a:xfrm>
            <a:custGeom>
              <a:avLst/>
              <a:gdLst/>
              <a:ahLst/>
              <a:cxnLst/>
              <a:rect l="l" t="t" r="r" b="b"/>
              <a:pathLst>
                <a:path w="2087599" h="389189">
                  <a:moveTo>
                    <a:pt x="0" y="389189"/>
                  </a:moveTo>
                  <a:lnTo>
                    <a:pt x="2087599" y="389189"/>
                  </a:lnTo>
                  <a:lnTo>
                    <a:pt x="2087599" y="0"/>
                  </a:lnTo>
                  <a:lnTo>
                    <a:pt x="0" y="0"/>
                  </a:lnTo>
                  <a:lnTo>
                    <a:pt x="0" y="389189"/>
                  </a:lnTo>
                  <a:close/>
                </a:path>
              </a:pathLst>
            </a:custGeom>
            <a:blipFill>
              <a:blip r:embed="rId5"/>
              <a:stretch>
                <a:fillRect r="-12332" b="-94070"/>
              </a:stretch>
            </a:blipFill>
          </p:spPr>
          <p:txBody>
            <a:bodyPr/>
            <a:lstStyle/>
            <a:p>
              <a:endParaRPr lang="en-CA"/>
            </a:p>
          </p:txBody>
        </p:sp>
        <p:grpSp>
          <p:nvGrpSpPr>
            <p:cNvPr id="17" name="Group 17"/>
            <p:cNvGrpSpPr/>
            <p:nvPr/>
          </p:nvGrpSpPr>
          <p:grpSpPr>
            <a:xfrm>
              <a:off x="3828641" y="817146"/>
              <a:ext cx="4203162" cy="4324885"/>
              <a:chOff x="0" y="0"/>
              <a:chExt cx="599464" cy="616824"/>
            </a:xfrm>
          </p:grpSpPr>
          <p:sp>
            <p:nvSpPr>
              <p:cNvPr id="18" name="Freeform 18"/>
              <p:cNvSpPr/>
              <p:nvPr/>
            </p:nvSpPr>
            <p:spPr>
              <a:xfrm>
                <a:off x="0" y="0"/>
                <a:ext cx="599464" cy="616824"/>
              </a:xfrm>
              <a:custGeom>
                <a:avLst/>
                <a:gdLst/>
                <a:ahLst/>
                <a:cxnLst/>
                <a:rect l="l" t="t" r="r" b="b"/>
                <a:pathLst>
                  <a:path w="599464" h="616824">
                    <a:moveTo>
                      <a:pt x="0" y="0"/>
                    </a:moveTo>
                    <a:lnTo>
                      <a:pt x="599464" y="0"/>
                    </a:lnTo>
                    <a:lnTo>
                      <a:pt x="599464" y="616824"/>
                    </a:lnTo>
                    <a:lnTo>
                      <a:pt x="0" y="616824"/>
                    </a:lnTo>
                    <a:close/>
                  </a:path>
                </a:pathLst>
              </a:custGeom>
              <a:solidFill>
                <a:srgbClr val="FFBD59">
                  <a:alpha val="92941"/>
                </a:srgbClr>
              </a:solidFill>
            </p:spPr>
            <p:txBody>
              <a:bodyPr/>
              <a:lstStyle/>
              <a:p>
                <a:endParaRPr lang="en-CA"/>
              </a:p>
            </p:txBody>
          </p:sp>
          <p:sp>
            <p:nvSpPr>
              <p:cNvPr id="19" name="TextBox 19"/>
              <p:cNvSpPr txBox="1"/>
              <p:nvPr/>
            </p:nvSpPr>
            <p:spPr>
              <a:xfrm>
                <a:off x="0" y="-38100"/>
                <a:ext cx="599464" cy="654924"/>
              </a:xfrm>
              <a:prstGeom prst="rect">
                <a:avLst/>
              </a:prstGeom>
            </p:spPr>
            <p:txBody>
              <a:bodyPr lIns="69656" tIns="69656" rIns="69656" bIns="69656" rtlCol="0" anchor="ctr"/>
              <a:lstStyle/>
              <a:p>
                <a:pPr algn="ctr">
                  <a:lnSpc>
                    <a:spcPts val="2779"/>
                  </a:lnSpc>
                </a:pPr>
                <a:endParaRPr/>
              </a:p>
            </p:txBody>
          </p:sp>
        </p:grpSp>
        <p:grpSp>
          <p:nvGrpSpPr>
            <p:cNvPr id="20" name="Group 20"/>
            <p:cNvGrpSpPr/>
            <p:nvPr/>
          </p:nvGrpSpPr>
          <p:grpSpPr>
            <a:xfrm>
              <a:off x="13610907" y="817146"/>
              <a:ext cx="7173588" cy="4324885"/>
              <a:chOff x="0" y="0"/>
              <a:chExt cx="1023113" cy="616824"/>
            </a:xfrm>
          </p:grpSpPr>
          <p:sp>
            <p:nvSpPr>
              <p:cNvPr id="21" name="Freeform 21"/>
              <p:cNvSpPr/>
              <p:nvPr/>
            </p:nvSpPr>
            <p:spPr>
              <a:xfrm>
                <a:off x="0" y="0"/>
                <a:ext cx="1023113" cy="616824"/>
              </a:xfrm>
              <a:custGeom>
                <a:avLst/>
                <a:gdLst/>
                <a:ahLst/>
                <a:cxnLst/>
                <a:rect l="l" t="t" r="r" b="b"/>
                <a:pathLst>
                  <a:path w="1023113" h="616824">
                    <a:moveTo>
                      <a:pt x="0" y="0"/>
                    </a:moveTo>
                    <a:lnTo>
                      <a:pt x="1023113" y="0"/>
                    </a:lnTo>
                    <a:lnTo>
                      <a:pt x="1023113" y="616824"/>
                    </a:lnTo>
                    <a:lnTo>
                      <a:pt x="0" y="616824"/>
                    </a:lnTo>
                    <a:close/>
                  </a:path>
                </a:pathLst>
              </a:custGeom>
              <a:solidFill>
                <a:srgbClr val="246EC0"/>
              </a:solidFill>
            </p:spPr>
            <p:txBody>
              <a:bodyPr/>
              <a:lstStyle/>
              <a:p>
                <a:endParaRPr lang="en-CA"/>
              </a:p>
            </p:txBody>
          </p:sp>
          <p:sp>
            <p:nvSpPr>
              <p:cNvPr id="22" name="TextBox 22"/>
              <p:cNvSpPr txBox="1"/>
              <p:nvPr/>
            </p:nvSpPr>
            <p:spPr>
              <a:xfrm>
                <a:off x="0" y="-38100"/>
                <a:ext cx="1023113" cy="654924"/>
              </a:xfrm>
              <a:prstGeom prst="rect">
                <a:avLst/>
              </a:prstGeom>
            </p:spPr>
            <p:txBody>
              <a:bodyPr lIns="69656" tIns="69656" rIns="69656" bIns="69656" rtlCol="0" anchor="ctr"/>
              <a:lstStyle/>
              <a:p>
                <a:pPr algn="ctr">
                  <a:lnSpc>
                    <a:spcPts val="2779"/>
                  </a:lnSpc>
                </a:pPr>
                <a:endParaRPr/>
              </a:p>
            </p:txBody>
          </p:sp>
        </p:grpSp>
        <p:grpSp>
          <p:nvGrpSpPr>
            <p:cNvPr id="23" name="Group 23"/>
            <p:cNvGrpSpPr/>
            <p:nvPr/>
          </p:nvGrpSpPr>
          <p:grpSpPr>
            <a:xfrm>
              <a:off x="7679444" y="550006"/>
              <a:ext cx="5955684" cy="4592025"/>
              <a:chOff x="0" y="-38100"/>
              <a:chExt cx="849412" cy="654924"/>
            </a:xfrm>
          </p:grpSpPr>
          <p:sp>
            <p:nvSpPr>
              <p:cNvPr id="24" name="Freeform 24"/>
              <p:cNvSpPr/>
              <p:nvPr/>
            </p:nvSpPr>
            <p:spPr>
              <a:xfrm>
                <a:off x="0" y="0"/>
                <a:ext cx="849412" cy="616824"/>
              </a:xfrm>
              <a:custGeom>
                <a:avLst/>
                <a:gdLst/>
                <a:ahLst/>
                <a:cxnLst/>
                <a:rect l="l" t="t" r="r" b="b"/>
                <a:pathLst>
                  <a:path w="849412" h="616824">
                    <a:moveTo>
                      <a:pt x="0" y="0"/>
                    </a:moveTo>
                    <a:lnTo>
                      <a:pt x="849412" y="0"/>
                    </a:lnTo>
                    <a:lnTo>
                      <a:pt x="849412" y="616824"/>
                    </a:lnTo>
                    <a:lnTo>
                      <a:pt x="0" y="616824"/>
                    </a:lnTo>
                    <a:close/>
                  </a:path>
                </a:pathLst>
              </a:custGeom>
              <a:solidFill>
                <a:srgbClr val="78D2F7"/>
              </a:solidFill>
            </p:spPr>
            <p:txBody>
              <a:bodyPr/>
              <a:lstStyle/>
              <a:p>
                <a:endParaRPr lang="en-CA"/>
              </a:p>
            </p:txBody>
          </p:sp>
          <p:sp>
            <p:nvSpPr>
              <p:cNvPr id="25" name="TextBox 25"/>
              <p:cNvSpPr txBox="1"/>
              <p:nvPr/>
            </p:nvSpPr>
            <p:spPr>
              <a:xfrm>
                <a:off x="0" y="-38100"/>
                <a:ext cx="849411" cy="654924"/>
              </a:xfrm>
              <a:prstGeom prst="rect">
                <a:avLst/>
              </a:prstGeom>
            </p:spPr>
            <p:txBody>
              <a:bodyPr lIns="69656" tIns="69656" rIns="69656" bIns="69656" rtlCol="0" anchor="ctr"/>
              <a:lstStyle/>
              <a:p>
                <a:pPr algn="ctr">
                  <a:lnSpc>
                    <a:spcPts val="2779"/>
                  </a:lnSpc>
                </a:pPr>
                <a:endParaRPr/>
              </a:p>
            </p:txBody>
          </p:sp>
        </p:grpSp>
        <p:sp>
          <p:nvSpPr>
            <p:cNvPr id="26" name="Freeform 26"/>
            <p:cNvSpPr/>
            <p:nvPr/>
          </p:nvSpPr>
          <p:spPr>
            <a:xfrm>
              <a:off x="7172743" y="1491044"/>
              <a:ext cx="375858" cy="584951"/>
            </a:xfrm>
            <a:custGeom>
              <a:avLst/>
              <a:gdLst/>
              <a:ahLst/>
              <a:cxnLst/>
              <a:rect l="l" t="t" r="r" b="b"/>
              <a:pathLst>
                <a:path w="375858" h="584951">
                  <a:moveTo>
                    <a:pt x="0" y="0"/>
                  </a:moveTo>
                  <a:lnTo>
                    <a:pt x="375858" y="0"/>
                  </a:lnTo>
                  <a:lnTo>
                    <a:pt x="375858" y="584950"/>
                  </a:lnTo>
                  <a:lnTo>
                    <a:pt x="0" y="584950"/>
                  </a:lnTo>
                  <a:lnTo>
                    <a:pt x="0" y="0"/>
                  </a:lnTo>
                  <a:close/>
                </a:path>
              </a:pathLst>
            </a:custGeom>
            <a:blipFill>
              <a:blip r:embed="rId6"/>
              <a:stretch>
                <a:fillRect/>
              </a:stretch>
            </a:blipFill>
          </p:spPr>
          <p:txBody>
            <a:bodyPr/>
            <a:lstStyle/>
            <a:p>
              <a:endParaRPr lang="en-CA"/>
            </a:p>
          </p:txBody>
        </p:sp>
        <p:sp>
          <p:nvSpPr>
            <p:cNvPr id="27" name="Freeform 27"/>
            <p:cNvSpPr/>
            <p:nvPr/>
          </p:nvSpPr>
          <p:spPr>
            <a:xfrm rot="-10734865" flipV="1">
              <a:off x="11074051" y="3967995"/>
              <a:ext cx="2153091" cy="783187"/>
            </a:xfrm>
            <a:custGeom>
              <a:avLst/>
              <a:gdLst/>
              <a:ahLst/>
              <a:cxnLst/>
              <a:rect l="l" t="t" r="r" b="b"/>
              <a:pathLst>
                <a:path w="2153091" h="783187">
                  <a:moveTo>
                    <a:pt x="0" y="783187"/>
                  </a:moveTo>
                  <a:lnTo>
                    <a:pt x="2153091" y="783187"/>
                  </a:lnTo>
                  <a:lnTo>
                    <a:pt x="2153091" y="0"/>
                  </a:lnTo>
                  <a:lnTo>
                    <a:pt x="0" y="0"/>
                  </a:lnTo>
                  <a:lnTo>
                    <a:pt x="0" y="783187"/>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28" name="Freeform 28"/>
            <p:cNvSpPr/>
            <p:nvPr/>
          </p:nvSpPr>
          <p:spPr>
            <a:xfrm>
              <a:off x="19610618" y="3922912"/>
              <a:ext cx="831731" cy="831731"/>
            </a:xfrm>
            <a:custGeom>
              <a:avLst/>
              <a:gdLst/>
              <a:ahLst/>
              <a:cxnLst/>
              <a:rect l="l" t="t" r="r" b="b"/>
              <a:pathLst>
                <a:path w="831731" h="831731">
                  <a:moveTo>
                    <a:pt x="0" y="0"/>
                  </a:moveTo>
                  <a:lnTo>
                    <a:pt x="831731" y="0"/>
                  </a:lnTo>
                  <a:lnTo>
                    <a:pt x="831731" y="831732"/>
                  </a:lnTo>
                  <a:lnTo>
                    <a:pt x="0" y="8317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29" name="Freeform 29"/>
            <p:cNvSpPr/>
            <p:nvPr/>
          </p:nvSpPr>
          <p:spPr>
            <a:xfrm>
              <a:off x="19044410" y="4277661"/>
              <a:ext cx="831731" cy="831731"/>
            </a:xfrm>
            <a:custGeom>
              <a:avLst/>
              <a:gdLst/>
              <a:ahLst/>
              <a:cxnLst/>
              <a:rect l="l" t="t" r="r" b="b"/>
              <a:pathLst>
                <a:path w="831731" h="831731">
                  <a:moveTo>
                    <a:pt x="0" y="0"/>
                  </a:moveTo>
                  <a:lnTo>
                    <a:pt x="831732" y="0"/>
                  </a:lnTo>
                  <a:lnTo>
                    <a:pt x="831732" y="831732"/>
                  </a:lnTo>
                  <a:lnTo>
                    <a:pt x="0" y="8317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30" name="Freeform 30"/>
            <p:cNvSpPr/>
            <p:nvPr/>
          </p:nvSpPr>
          <p:spPr>
            <a:xfrm>
              <a:off x="19194752" y="3601992"/>
              <a:ext cx="831731" cy="831731"/>
            </a:xfrm>
            <a:custGeom>
              <a:avLst/>
              <a:gdLst/>
              <a:ahLst/>
              <a:cxnLst/>
              <a:rect l="l" t="t" r="r" b="b"/>
              <a:pathLst>
                <a:path w="831731" h="831731">
                  <a:moveTo>
                    <a:pt x="0" y="0"/>
                  </a:moveTo>
                  <a:lnTo>
                    <a:pt x="831732" y="0"/>
                  </a:lnTo>
                  <a:lnTo>
                    <a:pt x="831732" y="831731"/>
                  </a:lnTo>
                  <a:lnTo>
                    <a:pt x="0" y="8317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31" name="Freeform 31"/>
            <p:cNvSpPr/>
            <p:nvPr/>
          </p:nvSpPr>
          <p:spPr>
            <a:xfrm flipH="1" flipV="1">
              <a:off x="7679444" y="817146"/>
              <a:ext cx="2070704" cy="386039"/>
            </a:xfrm>
            <a:custGeom>
              <a:avLst/>
              <a:gdLst/>
              <a:ahLst/>
              <a:cxnLst/>
              <a:rect l="l" t="t" r="r" b="b"/>
              <a:pathLst>
                <a:path w="2070704" h="386039">
                  <a:moveTo>
                    <a:pt x="2070704" y="386039"/>
                  </a:moveTo>
                  <a:lnTo>
                    <a:pt x="0" y="386039"/>
                  </a:lnTo>
                  <a:lnTo>
                    <a:pt x="0" y="0"/>
                  </a:lnTo>
                  <a:lnTo>
                    <a:pt x="2070704" y="0"/>
                  </a:lnTo>
                  <a:lnTo>
                    <a:pt x="2070704" y="386039"/>
                  </a:lnTo>
                  <a:close/>
                </a:path>
              </a:pathLst>
            </a:custGeom>
            <a:blipFill>
              <a:blip r:embed="rId5"/>
              <a:stretch>
                <a:fillRect r="-12332" b="-94070"/>
              </a:stretch>
            </a:blipFill>
          </p:spPr>
          <p:txBody>
            <a:bodyPr/>
            <a:lstStyle/>
            <a:p>
              <a:endParaRPr lang="en-CA"/>
            </a:p>
          </p:txBody>
        </p:sp>
        <p:sp>
          <p:nvSpPr>
            <p:cNvPr id="32" name="Freeform 32"/>
            <p:cNvSpPr/>
            <p:nvPr/>
          </p:nvSpPr>
          <p:spPr>
            <a:xfrm flipV="1">
              <a:off x="9567223" y="832248"/>
              <a:ext cx="1371423" cy="279020"/>
            </a:xfrm>
            <a:custGeom>
              <a:avLst/>
              <a:gdLst/>
              <a:ahLst/>
              <a:cxnLst/>
              <a:rect l="l" t="t" r="r" b="b"/>
              <a:pathLst>
                <a:path w="1371423" h="279020">
                  <a:moveTo>
                    <a:pt x="0" y="279020"/>
                  </a:moveTo>
                  <a:lnTo>
                    <a:pt x="1371423" y="279020"/>
                  </a:lnTo>
                  <a:lnTo>
                    <a:pt x="1371423" y="0"/>
                  </a:lnTo>
                  <a:lnTo>
                    <a:pt x="0" y="0"/>
                  </a:lnTo>
                  <a:lnTo>
                    <a:pt x="0" y="279020"/>
                  </a:lnTo>
                  <a:close/>
                </a:path>
              </a:pathLst>
            </a:custGeom>
            <a:blipFill>
              <a:blip r:embed="rId11"/>
              <a:stretch>
                <a:fillRect t="-2837" b="-108513"/>
              </a:stretch>
            </a:blipFill>
          </p:spPr>
          <p:txBody>
            <a:bodyPr/>
            <a:lstStyle/>
            <a:p>
              <a:endParaRPr lang="en-CA"/>
            </a:p>
          </p:txBody>
        </p:sp>
        <p:sp>
          <p:nvSpPr>
            <p:cNvPr id="33" name="Freeform 33"/>
            <p:cNvSpPr/>
            <p:nvPr/>
          </p:nvSpPr>
          <p:spPr>
            <a:xfrm flipH="1" flipV="1">
              <a:off x="8918086" y="811697"/>
              <a:ext cx="841088" cy="244324"/>
            </a:xfrm>
            <a:custGeom>
              <a:avLst/>
              <a:gdLst/>
              <a:ahLst/>
              <a:cxnLst/>
              <a:rect l="l" t="t" r="r" b="b"/>
              <a:pathLst>
                <a:path w="841088" h="244324">
                  <a:moveTo>
                    <a:pt x="841088" y="244323"/>
                  </a:moveTo>
                  <a:lnTo>
                    <a:pt x="0" y="244323"/>
                  </a:lnTo>
                  <a:lnTo>
                    <a:pt x="0" y="0"/>
                  </a:lnTo>
                  <a:lnTo>
                    <a:pt x="841088" y="0"/>
                  </a:lnTo>
                  <a:lnTo>
                    <a:pt x="841088" y="244323"/>
                  </a:lnTo>
                  <a:close/>
                </a:path>
              </a:pathLst>
            </a:custGeom>
            <a:blipFill>
              <a:blip r:embed="rId12"/>
              <a:stretch>
                <a:fillRect l="-5901" b="-92309"/>
              </a:stretch>
            </a:blipFill>
          </p:spPr>
          <p:txBody>
            <a:bodyPr/>
            <a:lstStyle/>
            <a:p>
              <a:endParaRPr lang="en-CA"/>
            </a:p>
          </p:txBody>
        </p:sp>
        <p:sp>
          <p:nvSpPr>
            <p:cNvPr id="34" name="Freeform 34"/>
            <p:cNvSpPr/>
            <p:nvPr/>
          </p:nvSpPr>
          <p:spPr>
            <a:xfrm flipH="1" flipV="1">
              <a:off x="8457722" y="820783"/>
              <a:ext cx="774993" cy="106995"/>
            </a:xfrm>
            <a:custGeom>
              <a:avLst/>
              <a:gdLst/>
              <a:ahLst/>
              <a:cxnLst/>
              <a:rect l="l" t="t" r="r" b="b"/>
              <a:pathLst>
                <a:path w="774993" h="106995">
                  <a:moveTo>
                    <a:pt x="774993" y="106996"/>
                  </a:moveTo>
                  <a:lnTo>
                    <a:pt x="0" y="106996"/>
                  </a:lnTo>
                  <a:lnTo>
                    <a:pt x="0" y="0"/>
                  </a:lnTo>
                  <a:lnTo>
                    <a:pt x="774993" y="0"/>
                  </a:lnTo>
                  <a:lnTo>
                    <a:pt x="774993" y="106996"/>
                  </a:lnTo>
                  <a:close/>
                </a:path>
              </a:pathLst>
            </a:custGeom>
            <a:blipFill>
              <a:blip r:embed="rId4"/>
              <a:stretch>
                <a:fillRect b="-90739"/>
              </a:stretch>
            </a:blipFill>
          </p:spPr>
          <p:txBody>
            <a:bodyPr/>
            <a:lstStyle/>
            <a:p>
              <a:endParaRPr lang="en-CA"/>
            </a:p>
          </p:txBody>
        </p:sp>
        <p:sp>
          <p:nvSpPr>
            <p:cNvPr id="35" name="Freeform 35"/>
            <p:cNvSpPr/>
            <p:nvPr/>
          </p:nvSpPr>
          <p:spPr>
            <a:xfrm flipH="1" flipV="1">
              <a:off x="9075384" y="811697"/>
              <a:ext cx="774993" cy="95530"/>
            </a:xfrm>
            <a:custGeom>
              <a:avLst/>
              <a:gdLst/>
              <a:ahLst/>
              <a:cxnLst/>
              <a:rect l="l" t="t" r="r" b="b"/>
              <a:pathLst>
                <a:path w="774993" h="95530">
                  <a:moveTo>
                    <a:pt x="774992" y="95530"/>
                  </a:moveTo>
                  <a:lnTo>
                    <a:pt x="0" y="95530"/>
                  </a:lnTo>
                  <a:lnTo>
                    <a:pt x="0" y="0"/>
                  </a:lnTo>
                  <a:lnTo>
                    <a:pt x="774992" y="0"/>
                  </a:lnTo>
                  <a:lnTo>
                    <a:pt x="774992" y="95530"/>
                  </a:lnTo>
                  <a:close/>
                </a:path>
              </a:pathLst>
            </a:custGeom>
            <a:blipFill>
              <a:blip r:embed="rId4"/>
              <a:stretch>
                <a:fillRect b="-113629"/>
              </a:stretch>
            </a:blipFill>
          </p:spPr>
          <p:txBody>
            <a:bodyPr/>
            <a:lstStyle/>
            <a:p>
              <a:endParaRPr lang="en-CA"/>
            </a:p>
          </p:txBody>
        </p:sp>
        <p:sp>
          <p:nvSpPr>
            <p:cNvPr id="36" name="Freeform 36"/>
            <p:cNvSpPr/>
            <p:nvPr/>
          </p:nvSpPr>
          <p:spPr>
            <a:xfrm flipH="1" flipV="1">
              <a:off x="9524838" y="811697"/>
              <a:ext cx="774993" cy="95530"/>
            </a:xfrm>
            <a:custGeom>
              <a:avLst/>
              <a:gdLst/>
              <a:ahLst/>
              <a:cxnLst/>
              <a:rect l="l" t="t" r="r" b="b"/>
              <a:pathLst>
                <a:path w="774993" h="95530">
                  <a:moveTo>
                    <a:pt x="774993" y="95530"/>
                  </a:moveTo>
                  <a:lnTo>
                    <a:pt x="0" y="95530"/>
                  </a:lnTo>
                  <a:lnTo>
                    <a:pt x="0" y="0"/>
                  </a:lnTo>
                  <a:lnTo>
                    <a:pt x="774993" y="0"/>
                  </a:lnTo>
                  <a:lnTo>
                    <a:pt x="774993" y="95530"/>
                  </a:lnTo>
                  <a:close/>
                </a:path>
              </a:pathLst>
            </a:custGeom>
            <a:blipFill>
              <a:blip r:embed="rId4"/>
              <a:stretch>
                <a:fillRect b="-113629"/>
              </a:stretch>
            </a:blipFill>
          </p:spPr>
          <p:txBody>
            <a:bodyPr/>
            <a:lstStyle/>
            <a:p>
              <a:endParaRPr lang="en-CA"/>
            </a:p>
          </p:txBody>
        </p:sp>
        <p:sp>
          <p:nvSpPr>
            <p:cNvPr id="37" name="Freeform 37"/>
            <p:cNvSpPr/>
            <p:nvPr/>
          </p:nvSpPr>
          <p:spPr>
            <a:xfrm flipH="1" flipV="1">
              <a:off x="3758492" y="811697"/>
              <a:ext cx="2087599" cy="389189"/>
            </a:xfrm>
            <a:custGeom>
              <a:avLst/>
              <a:gdLst/>
              <a:ahLst/>
              <a:cxnLst/>
              <a:rect l="l" t="t" r="r" b="b"/>
              <a:pathLst>
                <a:path w="2087599" h="389189">
                  <a:moveTo>
                    <a:pt x="2087599" y="389189"/>
                  </a:moveTo>
                  <a:lnTo>
                    <a:pt x="0" y="389189"/>
                  </a:lnTo>
                  <a:lnTo>
                    <a:pt x="0" y="0"/>
                  </a:lnTo>
                  <a:lnTo>
                    <a:pt x="2087599" y="0"/>
                  </a:lnTo>
                  <a:lnTo>
                    <a:pt x="2087599" y="389189"/>
                  </a:lnTo>
                  <a:close/>
                </a:path>
              </a:pathLst>
            </a:custGeom>
            <a:blipFill>
              <a:blip r:embed="rId5"/>
              <a:stretch>
                <a:fillRect r="-12332" b="-94070"/>
              </a:stretch>
            </a:blipFill>
          </p:spPr>
          <p:txBody>
            <a:bodyPr/>
            <a:lstStyle/>
            <a:p>
              <a:endParaRPr lang="en-CA"/>
            </a:p>
          </p:txBody>
        </p:sp>
        <p:sp>
          <p:nvSpPr>
            <p:cNvPr id="38" name="Freeform 38"/>
            <p:cNvSpPr/>
            <p:nvPr/>
          </p:nvSpPr>
          <p:spPr>
            <a:xfrm flipV="1">
              <a:off x="5831410" y="815364"/>
              <a:ext cx="1918183" cy="431584"/>
            </a:xfrm>
            <a:custGeom>
              <a:avLst/>
              <a:gdLst/>
              <a:ahLst/>
              <a:cxnLst/>
              <a:rect l="l" t="t" r="r" b="b"/>
              <a:pathLst>
                <a:path w="1918183" h="431584">
                  <a:moveTo>
                    <a:pt x="0" y="431584"/>
                  </a:moveTo>
                  <a:lnTo>
                    <a:pt x="1918183" y="431584"/>
                  </a:lnTo>
                  <a:lnTo>
                    <a:pt x="1918183" y="0"/>
                  </a:lnTo>
                  <a:lnTo>
                    <a:pt x="0" y="0"/>
                  </a:lnTo>
                  <a:lnTo>
                    <a:pt x="0" y="431584"/>
                  </a:lnTo>
                  <a:close/>
                </a:path>
              </a:pathLst>
            </a:custGeom>
            <a:blipFill>
              <a:blip r:embed="rId11"/>
              <a:stretch>
                <a:fillRect r="-4649" b="-99999"/>
              </a:stretch>
            </a:blipFill>
          </p:spPr>
          <p:txBody>
            <a:bodyPr/>
            <a:lstStyle/>
            <a:p>
              <a:endParaRPr lang="en-CA"/>
            </a:p>
          </p:txBody>
        </p:sp>
        <p:sp>
          <p:nvSpPr>
            <p:cNvPr id="39" name="Freeform 39"/>
            <p:cNvSpPr/>
            <p:nvPr/>
          </p:nvSpPr>
          <p:spPr>
            <a:xfrm flipH="1" flipV="1">
              <a:off x="6716599" y="815364"/>
              <a:ext cx="1032994" cy="300069"/>
            </a:xfrm>
            <a:custGeom>
              <a:avLst/>
              <a:gdLst/>
              <a:ahLst/>
              <a:cxnLst/>
              <a:rect l="l" t="t" r="r" b="b"/>
              <a:pathLst>
                <a:path w="1032994" h="300069">
                  <a:moveTo>
                    <a:pt x="1032994" y="300069"/>
                  </a:moveTo>
                  <a:lnTo>
                    <a:pt x="0" y="300069"/>
                  </a:lnTo>
                  <a:lnTo>
                    <a:pt x="0" y="0"/>
                  </a:lnTo>
                  <a:lnTo>
                    <a:pt x="1032994" y="0"/>
                  </a:lnTo>
                  <a:lnTo>
                    <a:pt x="1032994" y="300069"/>
                  </a:lnTo>
                  <a:close/>
                </a:path>
              </a:pathLst>
            </a:custGeom>
            <a:blipFill>
              <a:blip r:embed="rId12"/>
              <a:stretch>
                <a:fillRect l="-5901" b="-92309"/>
              </a:stretch>
            </a:blipFill>
          </p:spPr>
          <p:txBody>
            <a:bodyPr/>
            <a:lstStyle/>
            <a:p>
              <a:endParaRPr lang="en-CA"/>
            </a:p>
          </p:txBody>
        </p:sp>
        <p:sp>
          <p:nvSpPr>
            <p:cNvPr id="40" name="Freeform 40"/>
            <p:cNvSpPr/>
            <p:nvPr/>
          </p:nvSpPr>
          <p:spPr>
            <a:xfrm flipH="1" flipV="1">
              <a:off x="4543121" y="815364"/>
              <a:ext cx="781316" cy="107868"/>
            </a:xfrm>
            <a:custGeom>
              <a:avLst/>
              <a:gdLst/>
              <a:ahLst/>
              <a:cxnLst/>
              <a:rect l="l" t="t" r="r" b="b"/>
              <a:pathLst>
                <a:path w="781316" h="107868">
                  <a:moveTo>
                    <a:pt x="781316" y="107868"/>
                  </a:moveTo>
                  <a:lnTo>
                    <a:pt x="0" y="107868"/>
                  </a:lnTo>
                  <a:lnTo>
                    <a:pt x="0" y="0"/>
                  </a:lnTo>
                  <a:lnTo>
                    <a:pt x="781316" y="0"/>
                  </a:lnTo>
                  <a:lnTo>
                    <a:pt x="781316" y="107868"/>
                  </a:lnTo>
                  <a:close/>
                </a:path>
              </a:pathLst>
            </a:custGeom>
            <a:blipFill>
              <a:blip r:embed="rId4"/>
              <a:stretch>
                <a:fillRect b="-90739"/>
              </a:stretch>
            </a:blipFill>
          </p:spPr>
          <p:txBody>
            <a:bodyPr/>
            <a:lstStyle/>
            <a:p>
              <a:endParaRPr lang="en-CA"/>
            </a:p>
          </p:txBody>
        </p:sp>
        <p:sp>
          <p:nvSpPr>
            <p:cNvPr id="41" name="Freeform 41"/>
            <p:cNvSpPr/>
            <p:nvPr/>
          </p:nvSpPr>
          <p:spPr>
            <a:xfrm flipH="1" flipV="1">
              <a:off x="5176544" y="826922"/>
              <a:ext cx="781316" cy="96310"/>
            </a:xfrm>
            <a:custGeom>
              <a:avLst/>
              <a:gdLst/>
              <a:ahLst/>
              <a:cxnLst/>
              <a:rect l="l" t="t" r="r" b="b"/>
              <a:pathLst>
                <a:path w="781316" h="96310">
                  <a:moveTo>
                    <a:pt x="781316" y="96310"/>
                  </a:moveTo>
                  <a:lnTo>
                    <a:pt x="0" y="96310"/>
                  </a:lnTo>
                  <a:lnTo>
                    <a:pt x="0" y="0"/>
                  </a:lnTo>
                  <a:lnTo>
                    <a:pt x="781316" y="0"/>
                  </a:lnTo>
                  <a:lnTo>
                    <a:pt x="781316" y="96310"/>
                  </a:lnTo>
                  <a:close/>
                </a:path>
              </a:pathLst>
            </a:custGeom>
            <a:blipFill>
              <a:blip r:embed="rId4"/>
              <a:stretch>
                <a:fillRect b="-113629"/>
              </a:stretch>
            </a:blipFill>
          </p:spPr>
          <p:txBody>
            <a:bodyPr/>
            <a:lstStyle/>
            <a:p>
              <a:endParaRPr lang="en-CA"/>
            </a:p>
          </p:txBody>
        </p:sp>
        <p:sp>
          <p:nvSpPr>
            <p:cNvPr id="42" name="Freeform 42"/>
            <p:cNvSpPr/>
            <p:nvPr/>
          </p:nvSpPr>
          <p:spPr>
            <a:xfrm flipH="1" flipV="1">
              <a:off x="5647100" y="826922"/>
              <a:ext cx="781316" cy="96310"/>
            </a:xfrm>
            <a:custGeom>
              <a:avLst/>
              <a:gdLst/>
              <a:ahLst/>
              <a:cxnLst/>
              <a:rect l="l" t="t" r="r" b="b"/>
              <a:pathLst>
                <a:path w="781316" h="96310">
                  <a:moveTo>
                    <a:pt x="781316" y="96310"/>
                  </a:moveTo>
                  <a:lnTo>
                    <a:pt x="0" y="96310"/>
                  </a:lnTo>
                  <a:lnTo>
                    <a:pt x="0" y="0"/>
                  </a:lnTo>
                  <a:lnTo>
                    <a:pt x="781316" y="0"/>
                  </a:lnTo>
                  <a:lnTo>
                    <a:pt x="781316" y="96310"/>
                  </a:lnTo>
                  <a:close/>
                </a:path>
              </a:pathLst>
            </a:custGeom>
            <a:blipFill>
              <a:blip r:embed="rId4"/>
              <a:stretch>
                <a:fillRect b="-113629"/>
              </a:stretch>
            </a:blipFill>
          </p:spPr>
          <p:txBody>
            <a:bodyPr/>
            <a:lstStyle/>
            <a:p>
              <a:endParaRPr lang="en-CA"/>
            </a:p>
          </p:txBody>
        </p:sp>
        <p:sp>
          <p:nvSpPr>
            <p:cNvPr id="43" name="Freeform 43"/>
            <p:cNvSpPr/>
            <p:nvPr/>
          </p:nvSpPr>
          <p:spPr>
            <a:xfrm flipV="1">
              <a:off x="4054341" y="826922"/>
              <a:ext cx="710227" cy="358739"/>
            </a:xfrm>
            <a:custGeom>
              <a:avLst/>
              <a:gdLst/>
              <a:ahLst/>
              <a:cxnLst/>
              <a:rect l="l" t="t" r="r" b="b"/>
              <a:pathLst>
                <a:path w="710227" h="358739">
                  <a:moveTo>
                    <a:pt x="0" y="358739"/>
                  </a:moveTo>
                  <a:lnTo>
                    <a:pt x="710227" y="358739"/>
                  </a:lnTo>
                  <a:lnTo>
                    <a:pt x="710227" y="0"/>
                  </a:lnTo>
                  <a:lnTo>
                    <a:pt x="0" y="0"/>
                  </a:lnTo>
                  <a:lnTo>
                    <a:pt x="0" y="358739"/>
                  </a:lnTo>
                  <a:close/>
                </a:path>
              </a:pathLst>
            </a:custGeom>
            <a:blipFill>
              <a:blip r:embed="rId9">
                <a:extLst>
                  <a:ext uri="{96DAC541-7B7A-43D3-8B79-37D633B846F1}">
                    <asvg:svgBlip xmlns:asvg="http://schemas.microsoft.com/office/drawing/2016/SVG/main" r:embed="rId10"/>
                  </a:ext>
                </a:extLst>
              </a:blip>
              <a:stretch>
                <a:fillRect b="-97978"/>
              </a:stretch>
            </a:blipFill>
          </p:spPr>
          <p:txBody>
            <a:bodyPr/>
            <a:lstStyle/>
            <a:p>
              <a:endParaRPr lang="en-CA"/>
            </a:p>
          </p:txBody>
        </p:sp>
        <p:sp>
          <p:nvSpPr>
            <p:cNvPr id="44" name="Freeform 44"/>
            <p:cNvSpPr/>
            <p:nvPr/>
          </p:nvSpPr>
          <p:spPr>
            <a:xfrm flipV="1">
              <a:off x="4409455" y="826922"/>
              <a:ext cx="710227" cy="358739"/>
            </a:xfrm>
            <a:custGeom>
              <a:avLst/>
              <a:gdLst/>
              <a:ahLst/>
              <a:cxnLst/>
              <a:rect l="l" t="t" r="r" b="b"/>
              <a:pathLst>
                <a:path w="710227" h="358739">
                  <a:moveTo>
                    <a:pt x="0" y="358739"/>
                  </a:moveTo>
                  <a:lnTo>
                    <a:pt x="710226" y="358739"/>
                  </a:lnTo>
                  <a:lnTo>
                    <a:pt x="710226" y="0"/>
                  </a:lnTo>
                  <a:lnTo>
                    <a:pt x="0" y="0"/>
                  </a:lnTo>
                  <a:lnTo>
                    <a:pt x="0" y="358739"/>
                  </a:lnTo>
                  <a:close/>
                </a:path>
              </a:pathLst>
            </a:custGeom>
            <a:blipFill>
              <a:blip r:embed="rId9">
                <a:extLst>
                  <a:ext uri="{96DAC541-7B7A-43D3-8B79-37D633B846F1}">
                    <asvg:svgBlip xmlns:asvg="http://schemas.microsoft.com/office/drawing/2016/SVG/main" r:embed="rId10"/>
                  </a:ext>
                </a:extLst>
              </a:blip>
              <a:stretch>
                <a:fillRect b="-97978"/>
              </a:stretch>
            </a:blipFill>
          </p:spPr>
          <p:txBody>
            <a:bodyPr/>
            <a:lstStyle/>
            <a:p>
              <a:endParaRPr lang="en-CA"/>
            </a:p>
          </p:txBody>
        </p:sp>
        <p:sp>
          <p:nvSpPr>
            <p:cNvPr id="45" name="Freeform 45"/>
            <p:cNvSpPr/>
            <p:nvPr/>
          </p:nvSpPr>
          <p:spPr>
            <a:xfrm flipH="1" flipV="1">
              <a:off x="0" y="817146"/>
              <a:ext cx="2518240" cy="469473"/>
            </a:xfrm>
            <a:custGeom>
              <a:avLst/>
              <a:gdLst/>
              <a:ahLst/>
              <a:cxnLst/>
              <a:rect l="l" t="t" r="r" b="b"/>
              <a:pathLst>
                <a:path w="2518240" h="469473">
                  <a:moveTo>
                    <a:pt x="2518240" y="469473"/>
                  </a:moveTo>
                  <a:lnTo>
                    <a:pt x="0" y="469473"/>
                  </a:lnTo>
                  <a:lnTo>
                    <a:pt x="0" y="0"/>
                  </a:lnTo>
                  <a:lnTo>
                    <a:pt x="2518240" y="0"/>
                  </a:lnTo>
                  <a:lnTo>
                    <a:pt x="2518240" y="469473"/>
                  </a:lnTo>
                  <a:close/>
                </a:path>
              </a:pathLst>
            </a:custGeom>
            <a:blipFill>
              <a:blip r:embed="rId5"/>
              <a:stretch>
                <a:fillRect r="-12332" b="-94070"/>
              </a:stretch>
            </a:blipFill>
          </p:spPr>
          <p:txBody>
            <a:bodyPr/>
            <a:lstStyle/>
            <a:p>
              <a:endParaRPr lang="en-CA"/>
            </a:p>
          </p:txBody>
        </p:sp>
        <p:sp>
          <p:nvSpPr>
            <p:cNvPr id="46" name="Freeform 46"/>
            <p:cNvSpPr/>
            <p:nvPr/>
          </p:nvSpPr>
          <p:spPr>
            <a:xfrm flipV="1">
              <a:off x="2500530" y="821570"/>
              <a:ext cx="2313876" cy="520614"/>
            </a:xfrm>
            <a:custGeom>
              <a:avLst/>
              <a:gdLst/>
              <a:ahLst/>
              <a:cxnLst/>
              <a:rect l="l" t="t" r="r" b="b"/>
              <a:pathLst>
                <a:path w="2313876" h="520614">
                  <a:moveTo>
                    <a:pt x="0" y="520614"/>
                  </a:moveTo>
                  <a:lnTo>
                    <a:pt x="2313876" y="520614"/>
                  </a:lnTo>
                  <a:lnTo>
                    <a:pt x="2313876" y="0"/>
                  </a:lnTo>
                  <a:lnTo>
                    <a:pt x="0" y="0"/>
                  </a:lnTo>
                  <a:lnTo>
                    <a:pt x="0" y="520614"/>
                  </a:lnTo>
                  <a:close/>
                </a:path>
              </a:pathLst>
            </a:custGeom>
            <a:blipFill>
              <a:blip r:embed="rId11"/>
              <a:stretch>
                <a:fillRect r="-4649" b="-99999"/>
              </a:stretch>
            </a:blipFill>
          </p:spPr>
          <p:txBody>
            <a:bodyPr/>
            <a:lstStyle/>
            <a:p>
              <a:endParaRPr lang="en-CA"/>
            </a:p>
          </p:txBody>
        </p:sp>
        <p:sp>
          <p:nvSpPr>
            <p:cNvPr id="47" name="Freeform 47"/>
            <p:cNvSpPr/>
            <p:nvPr/>
          </p:nvSpPr>
          <p:spPr>
            <a:xfrm flipH="1" flipV="1">
              <a:off x="3568321" y="821570"/>
              <a:ext cx="1246085" cy="361969"/>
            </a:xfrm>
            <a:custGeom>
              <a:avLst/>
              <a:gdLst/>
              <a:ahLst/>
              <a:cxnLst/>
              <a:rect l="l" t="t" r="r" b="b"/>
              <a:pathLst>
                <a:path w="1246085" h="361969">
                  <a:moveTo>
                    <a:pt x="1246085" y="361969"/>
                  </a:moveTo>
                  <a:lnTo>
                    <a:pt x="0" y="361969"/>
                  </a:lnTo>
                  <a:lnTo>
                    <a:pt x="0" y="0"/>
                  </a:lnTo>
                  <a:lnTo>
                    <a:pt x="1246085" y="0"/>
                  </a:lnTo>
                  <a:lnTo>
                    <a:pt x="1246085" y="361969"/>
                  </a:lnTo>
                  <a:close/>
                </a:path>
              </a:pathLst>
            </a:custGeom>
            <a:blipFill>
              <a:blip r:embed="rId12"/>
              <a:stretch>
                <a:fillRect l="-5901" b="-92309"/>
              </a:stretch>
            </a:blipFill>
          </p:spPr>
          <p:txBody>
            <a:bodyPr/>
            <a:lstStyle/>
            <a:p>
              <a:endParaRPr lang="en-CA"/>
            </a:p>
          </p:txBody>
        </p:sp>
        <p:sp>
          <p:nvSpPr>
            <p:cNvPr id="48" name="Freeform 48"/>
            <p:cNvSpPr/>
            <p:nvPr/>
          </p:nvSpPr>
          <p:spPr>
            <a:xfrm flipH="1" flipV="1">
              <a:off x="946486" y="821570"/>
              <a:ext cx="942490" cy="130120"/>
            </a:xfrm>
            <a:custGeom>
              <a:avLst/>
              <a:gdLst/>
              <a:ahLst/>
              <a:cxnLst/>
              <a:rect l="l" t="t" r="r" b="b"/>
              <a:pathLst>
                <a:path w="942490" h="130120">
                  <a:moveTo>
                    <a:pt x="942490" y="130119"/>
                  </a:moveTo>
                  <a:lnTo>
                    <a:pt x="0" y="130119"/>
                  </a:lnTo>
                  <a:lnTo>
                    <a:pt x="0" y="0"/>
                  </a:lnTo>
                  <a:lnTo>
                    <a:pt x="942490" y="0"/>
                  </a:lnTo>
                  <a:lnTo>
                    <a:pt x="942490" y="130119"/>
                  </a:lnTo>
                  <a:close/>
                </a:path>
              </a:pathLst>
            </a:custGeom>
            <a:blipFill>
              <a:blip r:embed="rId4"/>
              <a:stretch>
                <a:fillRect b="-90739"/>
              </a:stretch>
            </a:blipFill>
          </p:spPr>
          <p:txBody>
            <a:bodyPr/>
            <a:lstStyle/>
            <a:p>
              <a:endParaRPr lang="en-CA"/>
            </a:p>
          </p:txBody>
        </p:sp>
        <p:sp>
          <p:nvSpPr>
            <p:cNvPr id="49" name="Freeform 49"/>
            <p:cNvSpPr/>
            <p:nvPr/>
          </p:nvSpPr>
          <p:spPr>
            <a:xfrm flipH="1" flipV="1">
              <a:off x="1710575" y="835512"/>
              <a:ext cx="942490" cy="116177"/>
            </a:xfrm>
            <a:custGeom>
              <a:avLst/>
              <a:gdLst/>
              <a:ahLst/>
              <a:cxnLst/>
              <a:rect l="l" t="t" r="r" b="b"/>
              <a:pathLst>
                <a:path w="942490" h="116177">
                  <a:moveTo>
                    <a:pt x="942490" y="116177"/>
                  </a:moveTo>
                  <a:lnTo>
                    <a:pt x="0" y="116177"/>
                  </a:lnTo>
                  <a:lnTo>
                    <a:pt x="0" y="0"/>
                  </a:lnTo>
                  <a:lnTo>
                    <a:pt x="942490" y="0"/>
                  </a:lnTo>
                  <a:lnTo>
                    <a:pt x="942490" y="116177"/>
                  </a:lnTo>
                  <a:close/>
                </a:path>
              </a:pathLst>
            </a:custGeom>
            <a:blipFill>
              <a:blip r:embed="rId4"/>
              <a:stretch>
                <a:fillRect b="-113629"/>
              </a:stretch>
            </a:blipFill>
          </p:spPr>
          <p:txBody>
            <a:bodyPr/>
            <a:lstStyle/>
            <a:p>
              <a:endParaRPr lang="en-CA"/>
            </a:p>
          </p:txBody>
        </p:sp>
        <p:sp>
          <p:nvSpPr>
            <p:cNvPr id="50" name="Freeform 50"/>
            <p:cNvSpPr/>
            <p:nvPr/>
          </p:nvSpPr>
          <p:spPr>
            <a:xfrm flipH="1" flipV="1">
              <a:off x="2278200" y="835512"/>
              <a:ext cx="942490" cy="116177"/>
            </a:xfrm>
            <a:custGeom>
              <a:avLst/>
              <a:gdLst/>
              <a:ahLst/>
              <a:cxnLst/>
              <a:rect l="l" t="t" r="r" b="b"/>
              <a:pathLst>
                <a:path w="942490" h="116177">
                  <a:moveTo>
                    <a:pt x="942490" y="116177"/>
                  </a:moveTo>
                  <a:lnTo>
                    <a:pt x="0" y="116177"/>
                  </a:lnTo>
                  <a:lnTo>
                    <a:pt x="0" y="0"/>
                  </a:lnTo>
                  <a:lnTo>
                    <a:pt x="942490" y="0"/>
                  </a:lnTo>
                  <a:lnTo>
                    <a:pt x="942490" y="116177"/>
                  </a:lnTo>
                  <a:close/>
                </a:path>
              </a:pathLst>
            </a:custGeom>
            <a:blipFill>
              <a:blip r:embed="rId4"/>
              <a:stretch>
                <a:fillRect b="-113629"/>
              </a:stretch>
            </a:blipFill>
          </p:spPr>
          <p:txBody>
            <a:bodyPr/>
            <a:lstStyle/>
            <a:p>
              <a:endParaRPr lang="en-CA"/>
            </a:p>
          </p:txBody>
        </p:sp>
        <p:sp>
          <p:nvSpPr>
            <p:cNvPr id="51" name="Freeform 51"/>
            <p:cNvSpPr/>
            <p:nvPr/>
          </p:nvSpPr>
          <p:spPr>
            <a:xfrm flipV="1">
              <a:off x="356879" y="835512"/>
              <a:ext cx="856736" cy="432741"/>
            </a:xfrm>
            <a:custGeom>
              <a:avLst/>
              <a:gdLst/>
              <a:ahLst/>
              <a:cxnLst/>
              <a:rect l="l" t="t" r="r" b="b"/>
              <a:pathLst>
                <a:path w="856736" h="432741">
                  <a:moveTo>
                    <a:pt x="0" y="432741"/>
                  </a:moveTo>
                  <a:lnTo>
                    <a:pt x="856736" y="432741"/>
                  </a:lnTo>
                  <a:lnTo>
                    <a:pt x="856736" y="0"/>
                  </a:lnTo>
                  <a:lnTo>
                    <a:pt x="0" y="0"/>
                  </a:lnTo>
                  <a:lnTo>
                    <a:pt x="0" y="432741"/>
                  </a:lnTo>
                  <a:close/>
                </a:path>
              </a:pathLst>
            </a:custGeom>
            <a:blipFill>
              <a:blip r:embed="rId9">
                <a:extLst>
                  <a:ext uri="{96DAC541-7B7A-43D3-8B79-37D633B846F1}">
                    <asvg:svgBlip xmlns:asvg="http://schemas.microsoft.com/office/drawing/2016/SVG/main" r:embed="rId10"/>
                  </a:ext>
                </a:extLst>
              </a:blip>
              <a:stretch>
                <a:fillRect b="-97978"/>
              </a:stretch>
            </a:blipFill>
          </p:spPr>
          <p:txBody>
            <a:bodyPr/>
            <a:lstStyle/>
            <a:p>
              <a:endParaRPr lang="en-CA"/>
            </a:p>
          </p:txBody>
        </p:sp>
        <p:sp>
          <p:nvSpPr>
            <p:cNvPr id="52" name="Freeform 52"/>
            <p:cNvSpPr/>
            <p:nvPr/>
          </p:nvSpPr>
          <p:spPr>
            <a:xfrm flipV="1">
              <a:off x="785247" y="835512"/>
              <a:ext cx="856736" cy="432741"/>
            </a:xfrm>
            <a:custGeom>
              <a:avLst/>
              <a:gdLst/>
              <a:ahLst/>
              <a:cxnLst/>
              <a:rect l="l" t="t" r="r" b="b"/>
              <a:pathLst>
                <a:path w="856736" h="432741">
                  <a:moveTo>
                    <a:pt x="0" y="432741"/>
                  </a:moveTo>
                  <a:lnTo>
                    <a:pt x="856736" y="432741"/>
                  </a:lnTo>
                  <a:lnTo>
                    <a:pt x="856736" y="0"/>
                  </a:lnTo>
                  <a:lnTo>
                    <a:pt x="0" y="0"/>
                  </a:lnTo>
                  <a:lnTo>
                    <a:pt x="0" y="432741"/>
                  </a:lnTo>
                  <a:close/>
                </a:path>
              </a:pathLst>
            </a:custGeom>
            <a:blipFill>
              <a:blip r:embed="rId9">
                <a:extLst>
                  <a:ext uri="{96DAC541-7B7A-43D3-8B79-37D633B846F1}">
                    <asvg:svgBlip xmlns:asvg="http://schemas.microsoft.com/office/drawing/2016/SVG/main" r:embed="rId10"/>
                  </a:ext>
                </a:extLst>
              </a:blip>
              <a:stretch>
                <a:fillRect b="-97978"/>
              </a:stretch>
            </a:blipFill>
          </p:spPr>
          <p:txBody>
            <a:bodyPr/>
            <a:lstStyle/>
            <a:p>
              <a:endParaRPr lang="en-CA"/>
            </a:p>
          </p:txBody>
        </p:sp>
        <p:sp>
          <p:nvSpPr>
            <p:cNvPr id="53" name="Freeform 53"/>
            <p:cNvSpPr/>
            <p:nvPr/>
          </p:nvSpPr>
          <p:spPr>
            <a:xfrm flipV="1">
              <a:off x="3789165" y="832248"/>
              <a:ext cx="704479" cy="355835"/>
            </a:xfrm>
            <a:custGeom>
              <a:avLst/>
              <a:gdLst/>
              <a:ahLst/>
              <a:cxnLst/>
              <a:rect l="l" t="t" r="r" b="b"/>
              <a:pathLst>
                <a:path w="704479" h="355835">
                  <a:moveTo>
                    <a:pt x="0" y="355836"/>
                  </a:moveTo>
                  <a:lnTo>
                    <a:pt x="704478" y="355836"/>
                  </a:lnTo>
                  <a:lnTo>
                    <a:pt x="704478" y="0"/>
                  </a:lnTo>
                  <a:lnTo>
                    <a:pt x="0" y="0"/>
                  </a:lnTo>
                  <a:lnTo>
                    <a:pt x="0" y="355836"/>
                  </a:lnTo>
                  <a:close/>
                </a:path>
              </a:pathLst>
            </a:custGeom>
            <a:blipFill>
              <a:blip r:embed="rId9">
                <a:extLst>
                  <a:ext uri="{96DAC541-7B7A-43D3-8B79-37D633B846F1}">
                    <asvg:svgBlip xmlns:asvg="http://schemas.microsoft.com/office/drawing/2016/SVG/main" r:embed="rId10"/>
                  </a:ext>
                </a:extLst>
              </a:blip>
              <a:stretch>
                <a:fillRect b="-97978"/>
              </a:stretch>
            </a:blipFill>
          </p:spPr>
          <p:txBody>
            <a:bodyPr/>
            <a:lstStyle/>
            <a:p>
              <a:endParaRPr lang="en-CA"/>
            </a:p>
          </p:txBody>
        </p:sp>
        <p:sp>
          <p:nvSpPr>
            <p:cNvPr id="54" name="Freeform 54"/>
            <p:cNvSpPr/>
            <p:nvPr/>
          </p:nvSpPr>
          <p:spPr>
            <a:xfrm flipV="1">
              <a:off x="4141404" y="832248"/>
              <a:ext cx="704479" cy="355835"/>
            </a:xfrm>
            <a:custGeom>
              <a:avLst/>
              <a:gdLst/>
              <a:ahLst/>
              <a:cxnLst/>
              <a:rect l="l" t="t" r="r" b="b"/>
              <a:pathLst>
                <a:path w="704479" h="355835">
                  <a:moveTo>
                    <a:pt x="0" y="355836"/>
                  </a:moveTo>
                  <a:lnTo>
                    <a:pt x="704479" y="355836"/>
                  </a:lnTo>
                  <a:lnTo>
                    <a:pt x="704479" y="0"/>
                  </a:lnTo>
                  <a:lnTo>
                    <a:pt x="0" y="0"/>
                  </a:lnTo>
                  <a:lnTo>
                    <a:pt x="0" y="355836"/>
                  </a:lnTo>
                  <a:close/>
                </a:path>
              </a:pathLst>
            </a:custGeom>
            <a:blipFill>
              <a:blip r:embed="rId9">
                <a:extLst>
                  <a:ext uri="{96DAC541-7B7A-43D3-8B79-37D633B846F1}">
                    <asvg:svgBlip xmlns:asvg="http://schemas.microsoft.com/office/drawing/2016/SVG/main" r:embed="rId10"/>
                  </a:ext>
                </a:extLst>
              </a:blip>
              <a:stretch>
                <a:fillRect b="-97978"/>
              </a:stretch>
            </a:blipFill>
          </p:spPr>
          <p:txBody>
            <a:bodyPr/>
            <a:lstStyle/>
            <a:p>
              <a:endParaRPr lang="en-CA"/>
            </a:p>
          </p:txBody>
        </p:sp>
        <p:sp>
          <p:nvSpPr>
            <p:cNvPr id="55" name="Freeform 55"/>
            <p:cNvSpPr/>
            <p:nvPr/>
          </p:nvSpPr>
          <p:spPr>
            <a:xfrm flipV="1">
              <a:off x="5924322" y="832248"/>
              <a:ext cx="704479" cy="355835"/>
            </a:xfrm>
            <a:custGeom>
              <a:avLst/>
              <a:gdLst/>
              <a:ahLst/>
              <a:cxnLst/>
              <a:rect l="l" t="t" r="r" b="b"/>
              <a:pathLst>
                <a:path w="704479" h="355835">
                  <a:moveTo>
                    <a:pt x="0" y="355836"/>
                  </a:moveTo>
                  <a:lnTo>
                    <a:pt x="704479" y="355836"/>
                  </a:lnTo>
                  <a:lnTo>
                    <a:pt x="704479" y="0"/>
                  </a:lnTo>
                  <a:lnTo>
                    <a:pt x="0" y="0"/>
                  </a:lnTo>
                  <a:lnTo>
                    <a:pt x="0" y="355836"/>
                  </a:lnTo>
                  <a:close/>
                </a:path>
              </a:pathLst>
            </a:custGeom>
            <a:blipFill>
              <a:blip r:embed="rId9">
                <a:extLst>
                  <a:ext uri="{96DAC541-7B7A-43D3-8B79-37D633B846F1}">
                    <asvg:svgBlip xmlns:asvg="http://schemas.microsoft.com/office/drawing/2016/SVG/main" r:embed="rId10"/>
                  </a:ext>
                </a:extLst>
              </a:blip>
              <a:stretch>
                <a:fillRect b="-97978"/>
              </a:stretch>
            </a:blipFill>
          </p:spPr>
          <p:txBody>
            <a:bodyPr/>
            <a:lstStyle/>
            <a:p>
              <a:endParaRPr lang="en-CA"/>
            </a:p>
          </p:txBody>
        </p:sp>
        <p:sp>
          <p:nvSpPr>
            <p:cNvPr id="56" name="Freeform 56"/>
            <p:cNvSpPr/>
            <p:nvPr/>
          </p:nvSpPr>
          <p:spPr>
            <a:xfrm flipV="1">
              <a:off x="6276561" y="832248"/>
              <a:ext cx="704479" cy="355835"/>
            </a:xfrm>
            <a:custGeom>
              <a:avLst/>
              <a:gdLst/>
              <a:ahLst/>
              <a:cxnLst/>
              <a:rect l="l" t="t" r="r" b="b"/>
              <a:pathLst>
                <a:path w="704479" h="355835">
                  <a:moveTo>
                    <a:pt x="0" y="355836"/>
                  </a:moveTo>
                  <a:lnTo>
                    <a:pt x="704479" y="355836"/>
                  </a:lnTo>
                  <a:lnTo>
                    <a:pt x="704479" y="0"/>
                  </a:lnTo>
                  <a:lnTo>
                    <a:pt x="0" y="0"/>
                  </a:lnTo>
                  <a:lnTo>
                    <a:pt x="0" y="355836"/>
                  </a:lnTo>
                  <a:close/>
                </a:path>
              </a:pathLst>
            </a:custGeom>
            <a:blipFill>
              <a:blip r:embed="rId9">
                <a:extLst>
                  <a:ext uri="{96DAC541-7B7A-43D3-8B79-37D633B846F1}">
                    <asvg:svgBlip xmlns:asvg="http://schemas.microsoft.com/office/drawing/2016/SVG/main" r:embed="rId10"/>
                  </a:ext>
                </a:extLst>
              </a:blip>
              <a:stretch>
                <a:fillRect b="-97978"/>
              </a:stretch>
            </a:blipFill>
          </p:spPr>
          <p:txBody>
            <a:bodyPr/>
            <a:lstStyle/>
            <a:p>
              <a:endParaRPr lang="en-CA"/>
            </a:p>
          </p:txBody>
        </p:sp>
        <p:sp>
          <p:nvSpPr>
            <p:cNvPr id="57" name="Freeform 57"/>
            <p:cNvSpPr/>
            <p:nvPr/>
          </p:nvSpPr>
          <p:spPr>
            <a:xfrm flipH="1" flipV="1">
              <a:off x="10163653" y="817146"/>
              <a:ext cx="774993" cy="95530"/>
            </a:xfrm>
            <a:custGeom>
              <a:avLst/>
              <a:gdLst/>
              <a:ahLst/>
              <a:cxnLst/>
              <a:rect l="l" t="t" r="r" b="b"/>
              <a:pathLst>
                <a:path w="774993" h="95530">
                  <a:moveTo>
                    <a:pt x="774993" y="95531"/>
                  </a:moveTo>
                  <a:lnTo>
                    <a:pt x="0" y="95531"/>
                  </a:lnTo>
                  <a:lnTo>
                    <a:pt x="0" y="0"/>
                  </a:lnTo>
                  <a:lnTo>
                    <a:pt x="774993" y="0"/>
                  </a:lnTo>
                  <a:lnTo>
                    <a:pt x="774993" y="95531"/>
                  </a:lnTo>
                  <a:close/>
                </a:path>
              </a:pathLst>
            </a:custGeom>
            <a:blipFill>
              <a:blip r:embed="rId4"/>
              <a:stretch>
                <a:fillRect b="-113629"/>
              </a:stretch>
            </a:blipFill>
          </p:spPr>
          <p:txBody>
            <a:bodyPr/>
            <a:lstStyle/>
            <a:p>
              <a:endParaRPr lang="en-CA"/>
            </a:p>
          </p:txBody>
        </p:sp>
        <p:sp>
          <p:nvSpPr>
            <p:cNvPr id="58" name="Freeform 58"/>
            <p:cNvSpPr/>
            <p:nvPr/>
          </p:nvSpPr>
          <p:spPr>
            <a:xfrm flipH="1" flipV="1">
              <a:off x="10653681" y="811025"/>
              <a:ext cx="774993" cy="114509"/>
            </a:xfrm>
            <a:custGeom>
              <a:avLst/>
              <a:gdLst/>
              <a:ahLst/>
              <a:cxnLst/>
              <a:rect l="l" t="t" r="r" b="b"/>
              <a:pathLst>
                <a:path w="774993" h="114509">
                  <a:moveTo>
                    <a:pt x="774993" y="114509"/>
                  </a:moveTo>
                  <a:lnTo>
                    <a:pt x="0" y="114509"/>
                  </a:lnTo>
                  <a:lnTo>
                    <a:pt x="0" y="0"/>
                  </a:lnTo>
                  <a:lnTo>
                    <a:pt x="774993" y="0"/>
                  </a:lnTo>
                  <a:lnTo>
                    <a:pt x="774993" y="114509"/>
                  </a:lnTo>
                  <a:close/>
                </a:path>
              </a:pathLst>
            </a:custGeom>
            <a:blipFill>
              <a:blip r:embed="rId4"/>
              <a:stretch>
                <a:fillRect b="-78222"/>
              </a:stretch>
            </a:blipFill>
          </p:spPr>
          <p:txBody>
            <a:bodyPr/>
            <a:lstStyle/>
            <a:p>
              <a:endParaRPr lang="en-CA"/>
            </a:p>
          </p:txBody>
        </p:sp>
        <p:sp>
          <p:nvSpPr>
            <p:cNvPr id="59" name="Freeform 59"/>
            <p:cNvSpPr/>
            <p:nvPr/>
          </p:nvSpPr>
          <p:spPr>
            <a:xfrm flipH="1" flipV="1">
              <a:off x="11348463" y="811025"/>
              <a:ext cx="774993" cy="112355"/>
            </a:xfrm>
            <a:custGeom>
              <a:avLst/>
              <a:gdLst/>
              <a:ahLst/>
              <a:cxnLst/>
              <a:rect l="l" t="t" r="r" b="b"/>
              <a:pathLst>
                <a:path w="774993" h="112355">
                  <a:moveTo>
                    <a:pt x="774992" y="112355"/>
                  </a:moveTo>
                  <a:lnTo>
                    <a:pt x="0" y="112355"/>
                  </a:lnTo>
                  <a:lnTo>
                    <a:pt x="0" y="0"/>
                  </a:lnTo>
                  <a:lnTo>
                    <a:pt x="774992" y="0"/>
                  </a:lnTo>
                  <a:lnTo>
                    <a:pt x="774992" y="112355"/>
                  </a:lnTo>
                  <a:close/>
                </a:path>
              </a:pathLst>
            </a:custGeom>
            <a:blipFill>
              <a:blip r:embed="rId4"/>
              <a:stretch>
                <a:fillRect b="-81639"/>
              </a:stretch>
            </a:blipFill>
          </p:spPr>
          <p:txBody>
            <a:bodyPr/>
            <a:lstStyle/>
            <a:p>
              <a:endParaRPr lang="en-CA"/>
            </a:p>
          </p:txBody>
        </p:sp>
        <p:sp>
          <p:nvSpPr>
            <p:cNvPr id="60" name="Freeform 60"/>
            <p:cNvSpPr/>
            <p:nvPr/>
          </p:nvSpPr>
          <p:spPr>
            <a:xfrm flipH="1" flipV="1">
              <a:off x="11967161" y="817146"/>
              <a:ext cx="445300" cy="54890"/>
            </a:xfrm>
            <a:custGeom>
              <a:avLst/>
              <a:gdLst/>
              <a:ahLst/>
              <a:cxnLst/>
              <a:rect l="l" t="t" r="r" b="b"/>
              <a:pathLst>
                <a:path w="445300" h="54890">
                  <a:moveTo>
                    <a:pt x="445299" y="54891"/>
                  </a:moveTo>
                  <a:lnTo>
                    <a:pt x="0" y="54891"/>
                  </a:lnTo>
                  <a:lnTo>
                    <a:pt x="0" y="0"/>
                  </a:lnTo>
                  <a:lnTo>
                    <a:pt x="445299" y="0"/>
                  </a:lnTo>
                  <a:lnTo>
                    <a:pt x="445299" y="54891"/>
                  </a:lnTo>
                  <a:close/>
                </a:path>
              </a:pathLst>
            </a:custGeom>
            <a:blipFill>
              <a:blip r:embed="rId4"/>
              <a:stretch>
                <a:fillRect b="-113629"/>
              </a:stretch>
            </a:blipFill>
          </p:spPr>
          <p:txBody>
            <a:bodyPr/>
            <a:lstStyle/>
            <a:p>
              <a:endParaRPr lang="en-CA"/>
            </a:p>
          </p:txBody>
        </p:sp>
        <p:sp>
          <p:nvSpPr>
            <p:cNvPr id="61" name="Freeform 61"/>
            <p:cNvSpPr/>
            <p:nvPr/>
          </p:nvSpPr>
          <p:spPr>
            <a:xfrm flipH="1" flipV="1">
              <a:off x="12412460" y="827850"/>
              <a:ext cx="544159" cy="67076"/>
            </a:xfrm>
            <a:custGeom>
              <a:avLst/>
              <a:gdLst/>
              <a:ahLst/>
              <a:cxnLst/>
              <a:rect l="l" t="t" r="r" b="b"/>
              <a:pathLst>
                <a:path w="544159" h="67076">
                  <a:moveTo>
                    <a:pt x="544159" y="67076"/>
                  </a:moveTo>
                  <a:lnTo>
                    <a:pt x="0" y="67076"/>
                  </a:lnTo>
                  <a:lnTo>
                    <a:pt x="0" y="0"/>
                  </a:lnTo>
                  <a:lnTo>
                    <a:pt x="544159" y="0"/>
                  </a:lnTo>
                  <a:lnTo>
                    <a:pt x="544159" y="67076"/>
                  </a:lnTo>
                  <a:close/>
                </a:path>
              </a:pathLst>
            </a:custGeom>
            <a:blipFill>
              <a:blip r:embed="rId4"/>
              <a:stretch>
                <a:fillRect b="-113629"/>
              </a:stretch>
            </a:blipFill>
          </p:spPr>
          <p:txBody>
            <a:bodyPr/>
            <a:lstStyle/>
            <a:p>
              <a:endParaRPr lang="en-CA"/>
            </a:p>
          </p:txBody>
        </p:sp>
        <p:sp>
          <p:nvSpPr>
            <p:cNvPr id="62" name="Freeform 62"/>
            <p:cNvSpPr/>
            <p:nvPr/>
          </p:nvSpPr>
          <p:spPr>
            <a:xfrm flipH="1" flipV="1">
              <a:off x="12166690" y="820783"/>
              <a:ext cx="445300" cy="54890"/>
            </a:xfrm>
            <a:custGeom>
              <a:avLst/>
              <a:gdLst/>
              <a:ahLst/>
              <a:cxnLst/>
              <a:rect l="l" t="t" r="r" b="b"/>
              <a:pathLst>
                <a:path w="445300" h="54890">
                  <a:moveTo>
                    <a:pt x="445299" y="54891"/>
                  </a:moveTo>
                  <a:lnTo>
                    <a:pt x="0" y="54891"/>
                  </a:lnTo>
                  <a:lnTo>
                    <a:pt x="0" y="0"/>
                  </a:lnTo>
                  <a:lnTo>
                    <a:pt x="445299" y="0"/>
                  </a:lnTo>
                  <a:lnTo>
                    <a:pt x="445299" y="54891"/>
                  </a:lnTo>
                  <a:close/>
                </a:path>
              </a:pathLst>
            </a:custGeom>
            <a:blipFill>
              <a:blip r:embed="rId4"/>
              <a:stretch>
                <a:fillRect b="-113629"/>
              </a:stretch>
            </a:blipFill>
          </p:spPr>
          <p:txBody>
            <a:bodyPr/>
            <a:lstStyle/>
            <a:p>
              <a:endParaRPr lang="en-CA"/>
            </a:p>
          </p:txBody>
        </p:sp>
        <p:sp>
          <p:nvSpPr>
            <p:cNvPr id="63" name="Freeform 63"/>
            <p:cNvSpPr/>
            <p:nvPr/>
          </p:nvSpPr>
          <p:spPr>
            <a:xfrm rot="-10734865" flipV="1">
              <a:off x="15017561" y="4056240"/>
              <a:ext cx="2153091" cy="783187"/>
            </a:xfrm>
            <a:custGeom>
              <a:avLst/>
              <a:gdLst/>
              <a:ahLst/>
              <a:cxnLst/>
              <a:rect l="l" t="t" r="r" b="b"/>
              <a:pathLst>
                <a:path w="2153091" h="783187">
                  <a:moveTo>
                    <a:pt x="0" y="783187"/>
                  </a:moveTo>
                  <a:lnTo>
                    <a:pt x="2153090" y="783187"/>
                  </a:lnTo>
                  <a:lnTo>
                    <a:pt x="2153090" y="0"/>
                  </a:lnTo>
                  <a:lnTo>
                    <a:pt x="0" y="0"/>
                  </a:lnTo>
                  <a:lnTo>
                    <a:pt x="0" y="783187"/>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64" name="Freeform 64"/>
            <p:cNvSpPr/>
            <p:nvPr/>
          </p:nvSpPr>
          <p:spPr>
            <a:xfrm flipH="1">
              <a:off x="13725005" y="3295662"/>
              <a:ext cx="1994007" cy="612659"/>
            </a:xfrm>
            <a:custGeom>
              <a:avLst/>
              <a:gdLst/>
              <a:ahLst/>
              <a:cxnLst/>
              <a:rect l="l" t="t" r="r" b="b"/>
              <a:pathLst>
                <a:path w="1994007" h="612659">
                  <a:moveTo>
                    <a:pt x="1994006" y="0"/>
                  </a:moveTo>
                  <a:lnTo>
                    <a:pt x="0" y="0"/>
                  </a:lnTo>
                  <a:lnTo>
                    <a:pt x="0" y="612659"/>
                  </a:lnTo>
                  <a:lnTo>
                    <a:pt x="1994006" y="612659"/>
                  </a:lnTo>
                  <a:lnTo>
                    <a:pt x="1994006" y="0"/>
                  </a:lnTo>
                  <a:close/>
                </a:path>
              </a:pathLst>
            </a:custGeom>
            <a:blipFill>
              <a:blip r:embed="rId5"/>
              <a:stretch>
                <a:fillRect t="-2413" b="-2413"/>
              </a:stretch>
            </a:blipFill>
          </p:spPr>
          <p:txBody>
            <a:bodyPr/>
            <a:lstStyle/>
            <a:p>
              <a:endParaRPr lang="en-CA"/>
            </a:p>
          </p:txBody>
        </p:sp>
        <p:sp>
          <p:nvSpPr>
            <p:cNvPr id="65" name="Freeform 65"/>
            <p:cNvSpPr/>
            <p:nvPr/>
          </p:nvSpPr>
          <p:spPr>
            <a:xfrm>
              <a:off x="18985132" y="1030717"/>
              <a:ext cx="1338294" cy="599326"/>
            </a:xfrm>
            <a:custGeom>
              <a:avLst/>
              <a:gdLst/>
              <a:ahLst/>
              <a:cxnLst/>
              <a:rect l="l" t="t" r="r" b="b"/>
              <a:pathLst>
                <a:path w="1338294" h="599326">
                  <a:moveTo>
                    <a:pt x="0" y="0"/>
                  </a:moveTo>
                  <a:lnTo>
                    <a:pt x="1338294" y="0"/>
                  </a:lnTo>
                  <a:lnTo>
                    <a:pt x="1338294" y="599327"/>
                  </a:lnTo>
                  <a:lnTo>
                    <a:pt x="0" y="599327"/>
                  </a:lnTo>
                  <a:lnTo>
                    <a:pt x="0" y="0"/>
                  </a:lnTo>
                  <a:close/>
                </a:path>
              </a:pathLst>
            </a:custGeom>
            <a:blipFill>
              <a:blip r:embed="rId11"/>
              <a:stretch>
                <a:fillRect r="-4649" b="-483"/>
              </a:stretch>
            </a:blipFill>
          </p:spPr>
          <p:txBody>
            <a:bodyPr/>
            <a:lstStyle/>
            <a:p>
              <a:endParaRPr lang="en-CA"/>
            </a:p>
          </p:txBody>
        </p:sp>
        <p:sp>
          <p:nvSpPr>
            <p:cNvPr id="66" name="Freeform 66"/>
            <p:cNvSpPr/>
            <p:nvPr/>
          </p:nvSpPr>
          <p:spPr>
            <a:xfrm flipH="1">
              <a:off x="14884723" y="1257249"/>
              <a:ext cx="293554" cy="80245"/>
            </a:xfrm>
            <a:custGeom>
              <a:avLst/>
              <a:gdLst/>
              <a:ahLst/>
              <a:cxnLst/>
              <a:rect l="l" t="t" r="r" b="b"/>
              <a:pathLst>
                <a:path w="293554" h="80245">
                  <a:moveTo>
                    <a:pt x="293555" y="0"/>
                  </a:moveTo>
                  <a:lnTo>
                    <a:pt x="0" y="0"/>
                  </a:lnTo>
                  <a:lnTo>
                    <a:pt x="0" y="80245"/>
                  </a:lnTo>
                  <a:lnTo>
                    <a:pt x="293555" y="80245"/>
                  </a:lnTo>
                  <a:lnTo>
                    <a:pt x="293555" y="0"/>
                  </a:lnTo>
                  <a:close/>
                </a:path>
              </a:pathLst>
            </a:custGeom>
            <a:blipFill>
              <a:blip r:embed="rId4"/>
              <a:stretch>
                <a:fillRect l="-1903" r="-1903"/>
              </a:stretch>
            </a:blipFill>
          </p:spPr>
          <p:txBody>
            <a:bodyPr/>
            <a:lstStyle/>
            <a:p>
              <a:endParaRPr lang="en-CA"/>
            </a:p>
          </p:txBody>
        </p:sp>
        <p:sp>
          <p:nvSpPr>
            <p:cNvPr id="67" name="Freeform 67"/>
            <p:cNvSpPr/>
            <p:nvPr/>
          </p:nvSpPr>
          <p:spPr>
            <a:xfrm flipH="1">
              <a:off x="15031500" y="1392062"/>
              <a:ext cx="293554" cy="80245"/>
            </a:xfrm>
            <a:custGeom>
              <a:avLst/>
              <a:gdLst/>
              <a:ahLst/>
              <a:cxnLst/>
              <a:rect l="l" t="t" r="r" b="b"/>
              <a:pathLst>
                <a:path w="293554" h="80245">
                  <a:moveTo>
                    <a:pt x="293555" y="0"/>
                  </a:moveTo>
                  <a:lnTo>
                    <a:pt x="0" y="0"/>
                  </a:lnTo>
                  <a:lnTo>
                    <a:pt x="0" y="80245"/>
                  </a:lnTo>
                  <a:lnTo>
                    <a:pt x="293555" y="80245"/>
                  </a:lnTo>
                  <a:lnTo>
                    <a:pt x="293555" y="0"/>
                  </a:lnTo>
                  <a:close/>
                </a:path>
              </a:pathLst>
            </a:custGeom>
            <a:blipFill>
              <a:blip r:embed="rId4"/>
              <a:stretch>
                <a:fillRect l="-1903" r="-1903"/>
              </a:stretch>
            </a:blipFill>
          </p:spPr>
          <p:txBody>
            <a:bodyPr/>
            <a:lstStyle/>
            <a:p>
              <a:endParaRPr lang="en-CA"/>
            </a:p>
          </p:txBody>
        </p:sp>
        <p:sp>
          <p:nvSpPr>
            <p:cNvPr id="68" name="Freeform 68"/>
            <p:cNvSpPr/>
            <p:nvPr/>
          </p:nvSpPr>
          <p:spPr>
            <a:xfrm flipH="1">
              <a:off x="15178278" y="1297371"/>
              <a:ext cx="293554" cy="80245"/>
            </a:xfrm>
            <a:custGeom>
              <a:avLst/>
              <a:gdLst/>
              <a:ahLst/>
              <a:cxnLst/>
              <a:rect l="l" t="t" r="r" b="b"/>
              <a:pathLst>
                <a:path w="293554" h="80245">
                  <a:moveTo>
                    <a:pt x="293554" y="0"/>
                  </a:moveTo>
                  <a:lnTo>
                    <a:pt x="0" y="0"/>
                  </a:lnTo>
                  <a:lnTo>
                    <a:pt x="0" y="80245"/>
                  </a:lnTo>
                  <a:lnTo>
                    <a:pt x="293554" y="80245"/>
                  </a:lnTo>
                  <a:lnTo>
                    <a:pt x="293554" y="0"/>
                  </a:lnTo>
                  <a:close/>
                </a:path>
              </a:pathLst>
            </a:custGeom>
            <a:blipFill>
              <a:blip r:embed="rId4"/>
              <a:stretch>
                <a:fillRect l="-1903" r="-1903"/>
              </a:stretch>
            </a:blipFill>
          </p:spPr>
          <p:txBody>
            <a:bodyPr/>
            <a:lstStyle/>
            <a:p>
              <a:endParaRPr lang="en-CA"/>
            </a:p>
          </p:txBody>
        </p:sp>
        <p:sp>
          <p:nvSpPr>
            <p:cNvPr id="69" name="Freeform 69"/>
            <p:cNvSpPr/>
            <p:nvPr/>
          </p:nvSpPr>
          <p:spPr>
            <a:xfrm flipH="1">
              <a:off x="15175771" y="1548296"/>
              <a:ext cx="293554" cy="80245"/>
            </a:xfrm>
            <a:custGeom>
              <a:avLst/>
              <a:gdLst/>
              <a:ahLst/>
              <a:cxnLst/>
              <a:rect l="l" t="t" r="r" b="b"/>
              <a:pathLst>
                <a:path w="293554" h="80245">
                  <a:moveTo>
                    <a:pt x="293555" y="0"/>
                  </a:moveTo>
                  <a:lnTo>
                    <a:pt x="0" y="0"/>
                  </a:lnTo>
                  <a:lnTo>
                    <a:pt x="0" y="80246"/>
                  </a:lnTo>
                  <a:lnTo>
                    <a:pt x="293555" y="80246"/>
                  </a:lnTo>
                  <a:lnTo>
                    <a:pt x="293555" y="0"/>
                  </a:lnTo>
                  <a:close/>
                </a:path>
              </a:pathLst>
            </a:custGeom>
            <a:blipFill>
              <a:blip r:embed="rId4"/>
              <a:stretch>
                <a:fillRect l="-1903" r="-1903"/>
              </a:stretch>
            </a:blipFill>
          </p:spPr>
          <p:txBody>
            <a:bodyPr/>
            <a:lstStyle/>
            <a:p>
              <a:endParaRPr lang="en-CA"/>
            </a:p>
          </p:txBody>
        </p:sp>
        <p:sp>
          <p:nvSpPr>
            <p:cNvPr id="70" name="Freeform 70"/>
            <p:cNvSpPr/>
            <p:nvPr/>
          </p:nvSpPr>
          <p:spPr>
            <a:xfrm flipH="1">
              <a:off x="15416007" y="1421218"/>
              <a:ext cx="293554" cy="80245"/>
            </a:xfrm>
            <a:custGeom>
              <a:avLst/>
              <a:gdLst/>
              <a:ahLst/>
              <a:cxnLst/>
              <a:rect l="l" t="t" r="r" b="b"/>
              <a:pathLst>
                <a:path w="293554" h="80245">
                  <a:moveTo>
                    <a:pt x="293555" y="0"/>
                  </a:moveTo>
                  <a:lnTo>
                    <a:pt x="0" y="0"/>
                  </a:lnTo>
                  <a:lnTo>
                    <a:pt x="0" y="80245"/>
                  </a:lnTo>
                  <a:lnTo>
                    <a:pt x="293555" y="80245"/>
                  </a:lnTo>
                  <a:lnTo>
                    <a:pt x="293555" y="0"/>
                  </a:lnTo>
                  <a:close/>
                </a:path>
              </a:pathLst>
            </a:custGeom>
            <a:blipFill>
              <a:blip r:embed="rId4"/>
              <a:stretch>
                <a:fillRect l="-1903" r="-1903"/>
              </a:stretch>
            </a:blipFill>
          </p:spPr>
          <p:txBody>
            <a:bodyPr/>
            <a:lstStyle/>
            <a:p>
              <a:endParaRPr lang="en-CA"/>
            </a:p>
          </p:txBody>
        </p:sp>
        <p:sp>
          <p:nvSpPr>
            <p:cNvPr id="71" name="Freeform 71"/>
            <p:cNvSpPr/>
            <p:nvPr/>
          </p:nvSpPr>
          <p:spPr>
            <a:xfrm flipH="1">
              <a:off x="15416007" y="1162554"/>
              <a:ext cx="293554" cy="80245"/>
            </a:xfrm>
            <a:custGeom>
              <a:avLst/>
              <a:gdLst/>
              <a:ahLst/>
              <a:cxnLst/>
              <a:rect l="l" t="t" r="r" b="b"/>
              <a:pathLst>
                <a:path w="293554" h="80245">
                  <a:moveTo>
                    <a:pt x="293555" y="0"/>
                  </a:moveTo>
                  <a:lnTo>
                    <a:pt x="0" y="0"/>
                  </a:lnTo>
                  <a:lnTo>
                    <a:pt x="0" y="80246"/>
                  </a:lnTo>
                  <a:lnTo>
                    <a:pt x="293555" y="80246"/>
                  </a:lnTo>
                  <a:lnTo>
                    <a:pt x="293555" y="0"/>
                  </a:lnTo>
                  <a:close/>
                </a:path>
              </a:pathLst>
            </a:custGeom>
            <a:blipFill>
              <a:blip r:embed="rId4"/>
              <a:stretch>
                <a:fillRect l="-1903" r="-1903"/>
              </a:stretch>
            </a:blipFill>
          </p:spPr>
          <p:txBody>
            <a:bodyPr/>
            <a:lstStyle/>
            <a:p>
              <a:endParaRPr lang="en-CA"/>
            </a:p>
          </p:txBody>
        </p:sp>
        <p:sp>
          <p:nvSpPr>
            <p:cNvPr id="72" name="Freeform 72"/>
            <p:cNvSpPr/>
            <p:nvPr/>
          </p:nvSpPr>
          <p:spPr>
            <a:xfrm flipH="1">
              <a:off x="15605841" y="1311816"/>
              <a:ext cx="293554" cy="80245"/>
            </a:xfrm>
            <a:custGeom>
              <a:avLst/>
              <a:gdLst/>
              <a:ahLst/>
              <a:cxnLst/>
              <a:rect l="l" t="t" r="r" b="b"/>
              <a:pathLst>
                <a:path w="293554" h="80245">
                  <a:moveTo>
                    <a:pt x="293555" y="0"/>
                  </a:moveTo>
                  <a:lnTo>
                    <a:pt x="0" y="0"/>
                  </a:lnTo>
                  <a:lnTo>
                    <a:pt x="0" y="80246"/>
                  </a:lnTo>
                  <a:lnTo>
                    <a:pt x="293555" y="80246"/>
                  </a:lnTo>
                  <a:lnTo>
                    <a:pt x="293555" y="0"/>
                  </a:lnTo>
                  <a:close/>
                </a:path>
              </a:pathLst>
            </a:custGeom>
            <a:blipFill>
              <a:blip r:embed="rId4"/>
              <a:stretch>
                <a:fillRect l="-1903" r="-1903"/>
              </a:stretch>
            </a:blipFill>
          </p:spPr>
          <p:txBody>
            <a:bodyPr/>
            <a:lstStyle/>
            <a:p>
              <a:endParaRPr lang="en-CA"/>
            </a:p>
          </p:txBody>
        </p:sp>
        <p:sp>
          <p:nvSpPr>
            <p:cNvPr id="73" name="Freeform 73"/>
            <p:cNvSpPr/>
            <p:nvPr/>
          </p:nvSpPr>
          <p:spPr>
            <a:xfrm flipH="1">
              <a:off x="17694711" y="4568705"/>
              <a:ext cx="293554" cy="80245"/>
            </a:xfrm>
            <a:custGeom>
              <a:avLst/>
              <a:gdLst/>
              <a:ahLst/>
              <a:cxnLst/>
              <a:rect l="l" t="t" r="r" b="b"/>
              <a:pathLst>
                <a:path w="293554" h="80245">
                  <a:moveTo>
                    <a:pt x="293555" y="0"/>
                  </a:moveTo>
                  <a:lnTo>
                    <a:pt x="0" y="0"/>
                  </a:lnTo>
                  <a:lnTo>
                    <a:pt x="0" y="80245"/>
                  </a:lnTo>
                  <a:lnTo>
                    <a:pt x="293555" y="80245"/>
                  </a:lnTo>
                  <a:lnTo>
                    <a:pt x="293555" y="0"/>
                  </a:lnTo>
                  <a:close/>
                </a:path>
              </a:pathLst>
            </a:custGeom>
            <a:blipFill>
              <a:blip r:embed="rId4"/>
              <a:stretch>
                <a:fillRect l="-1903" r="-1903"/>
              </a:stretch>
            </a:blipFill>
          </p:spPr>
          <p:txBody>
            <a:bodyPr/>
            <a:lstStyle/>
            <a:p>
              <a:endParaRPr lang="en-CA"/>
            </a:p>
          </p:txBody>
        </p:sp>
        <p:sp>
          <p:nvSpPr>
            <p:cNvPr id="74" name="Freeform 74"/>
            <p:cNvSpPr/>
            <p:nvPr/>
          </p:nvSpPr>
          <p:spPr>
            <a:xfrm flipH="1">
              <a:off x="17841488" y="4703518"/>
              <a:ext cx="293554" cy="80245"/>
            </a:xfrm>
            <a:custGeom>
              <a:avLst/>
              <a:gdLst/>
              <a:ahLst/>
              <a:cxnLst/>
              <a:rect l="l" t="t" r="r" b="b"/>
              <a:pathLst>
                <a:path w="293554" h="80245">
                  <a:moveTo>
                    <a:pt x="293555" y="0"/>
                  </a:moveTo>
                  <a:lnTo>
                    <a:pt x="0" y="0"/>
                  </a:lnTo>
                  <a:lnTo>
                    <a:pt x="0" y="80245"/>
                  </a:lnTo>
                  <a:lnTo>
                    <a:pt x="293555" y="80245"/>
                  </a:lnTo>
                  <a:lnTo>
                    <a:pt x="293555" y="0"/>
                  </a:lnTo>
                  <a:close/>
                </a:path>
              </a:pathLst>
            </a:custGeom>
            <a:blipFill>
              <a:blip r:embed="rId4"/>
              <a:stretch>
                <a:fillRect l="-1903" r="-1903"/>
              </a:stretch>
            </a:blipFill>
          </p:spPr>
          <p:txBody>
            <a:bodyPr/>
            <a:lstStyle/>
            <a:p>
              <a:endParaRPr lang="en-CA"/>
            </a:p>
          </p:txBody>
        </p:sp>
        <p:sp>
          <p:nvSpPr>
            <p:cNvPr id="75" name="Freeform 75"/>
            <p:cNvSpPr/>
            <p:nvPr/>
          </p:nvSpPr>
          <p:spPr>
            <a:xfrm flipH="1">
              <a:off x="17988266" y="4608828"/>
              <a:ext cx="293554" cy="80245"/>
            </a:xfrm>
            <a:custGeom>
              <a:avLst/>
              <a:gdLst/>
              <a:ahLst/>
              <a:cxnLst/>
              <a:rect l="l" t="t" r="r" b="b"/>
              <a:pathLst>
                <a:path w="293554" h="80245">
                  <a:moveTo>
                    <a:pt x="293554" y="0"/>
                  </a:moveTo>
                  <a:lnTo>
                    <a:pt x="0" y="0"/>
                  </a:lnTo>
                  <a:lnTo>
                    <a:pt x="0" y="80245"/>
                  </a:lnTo>
                  <a:lnTo>
                    <a:pt x="293554" y="80245"/>
                  </a:lnTo>
                  <a:lnTo>
                    <a:pt x="293554" y="0"/>
                  </a:lnTo>
                  <a:close/>
                </a:path>
              </a:pathLst>
            </a:custGeom>
            <a:blipFill>
              <a:blip r:embed="rId4"/>
              <a:stretch>
                <a:fillRect l="-1903" r="-1903"/>
              </a:stretch>
            </a:blipFill>
          </p:spPr>
          <p:txBody>
            <a:bodyPr/>
            <a:lstStyle/>
            <a:p>
              <a:endParaRPr lang="en-CA"/>
            </a:p>
          </p:txBody>
        </p:sp>
        <p:sp>
          <p:nvSpPr>
            <p:cNvPr id="76" name="Freeform 76"/>
            <p:cNvSpPr/>
            <p:nvPr/>
          </p:nvSpPr>
          <p:spPr>
            <a:xfrm flipH="1">
              <a:off x="18225995" y="4732674"/>
              <a:ext cx="293554" cy="80245"/>
            </a:xfrm>
            <a:custGeom>
              <a:avLst/>
              <a:gdLst/>
              <a:ahLst/>
              <a:cxnLst/>
              <a:rect l="l" t="t" r="r" b="b"/>
              <a:pathLst>
                <a:path w="293554" h="80245">
                  <a:moveTo>
                    <a:pt x="293555" y="0"/>
                  </a:moveTo>
                  <a:lnTo>
                    <a:pt x="0" y="0"/>
                  </a:lnTo>
                  <a:lnTo>
                    <a:pt x="0" y="80245"/>
                  </a:lnTo>
                  <a:lnTo>
                    <a:pt x="293555" y="80245"/>
                  </a:lnTo>
                  <a:lnTo>
                    <a:pt x="293555" y="0"/>
                  </a:lnTo>
                  <a:close/>
                </a:path>
              </a:pathLst>
            </a:custGeom>
            <a:blipFill>
              <a:blip r:embed="rId4"/>
              <a:stretch>
                <a:fillRect l="-1903" r="-1903"/>
              </a:stretch>
            </a:blipFill>
          </p:spPr>
          <p:txBody>
            <a:bodyPr/>
            <a:lstStyle/>
            <a:p>
              <a:endParaRPr lang="en-CA"/>
            </a:p>
          </p:txBody>
        </p:sp>
        <p:sp>
          <p:nvSpPr>
            <p:cNvPr id="77" name="Freeform 77"/>
            <p:cNvSpPr/>
            <p:nvPr/>
          </p:nvSpPr>
          <p:spPr>
            <a:xfrm flipH="1">
              <a:off x="18225995" y="4474011"/>
              <a:ext cx="293554" cy="80245"/>
            </a:xfrm>
            <a:custGeom>
              <a:avLst/>
              <a:gdLst/>
              <a:ahLst/>
              <a:cxnLst/>
              <a:rect l="l" t="t" r="r" b="b"/>
              <a:pathLst>
                <a:path w="293554" h="80245">
                  <a:moveTo>
                    <a:pt x="293555" y="0"/>
                  </a:moveTo>
                  <a:lnTo>
                    <a:pt x="0" y="0"/>
                  </a:lnTo>
                  <a:lnTo>
                    <a:pt x="0" y="80245"/>
                  </a:lnTo>
                  <a:lnTo>
                    <a:pt x="293555" y="80245"/>
                  </a:lnTo>
                  <a:lnTo>
                    <a:pt x="293555" y="0"/>
                  </a:lnTo>
                  <a:close/>
                </a:path>
              </a:pathLst>
            </a:custGeom>
            <a:blipFill>
              <a:blip r:embed="rId4"/>
              <a:stretch>
                <a:fillRect l="-1903" r="-1903"/>
              </a:stretch>
            </a:blipFill>
          </p:spPr>
          <p:txBody>
            <a:bodyPr/>
            <a:lstStyle/>
            <a:p>
              <a:endParaRPr lang="en-CA"/>
            </a:p>
          </p:txBody>
        </p:sp>
        <p:sp>
          <p:nvSpPr>
            <p:cNvPr id="78" name="Freeform 78"/>
            <p:cNvSpPr/>
            <p:nvPr/>
          </p:nvSpPr>
          <p:spPr>
            <a:xfrm flipH="1">
              <a:off x="18415829" y="4623273"/>
              <a:ext cx="293554" cy="80245"/>
            </a:xfrm>
            <a:custGeom>
              <a:avLst/>
              <a:gdLst/>
              <a:ahLst/>
              <a:cxnLst/>
              <a:rect l="l" t="t" r="r" b="b"/>
              <a:pathLst>
                <a:path w="293554" h="80245">
                  <a:moveTo>
                    <a:pt x="293554" y="0"/>
                  </a:moveTo>
                  <a:lnTo>
                    <a:pt x="0" y="0"/>
                  </a:lnTo>
                  <a:lnTo>
                    <a:pt x="0" y="80245"/>
                  </a:lnTo>
                  <a:lnTo>
                    <a:pt x="293554" y="80245"/>
                  </a:lnTo>
                  <a:lnTo>
                    <a:pt x="293554" y="0"/>
                  </a:lnTo>
                  <a:close/>
                </a:path>
              </a:pathLst>
            </a:custGeom>
            <a:blipFill>
              <a:blip r:embed="rId4"/>
              <a:stretch>
                <a:fillRect l="-1903" r="-1903"/>
              </a:stretch>
            </a:blipFill>
          </p:spPr>
          <p:txBody>
            <a:bodyPr/>
            <a:lstStyle/>
            <a:p>
              <a:endParaRPr lang="en-CA"/>
            </a:p>
          </p:txBody>
        </p:sp>
        <p:sp>
          <p:nvSpPr>
            <p:cNvPr id="79" name="Freeform 79"/>
            <p:cNvSpPr/>
            <p:nvPr/>
          </p:nvSpPr>
          <p:spPr>
            <a:xfrm flipH="1">
              <a:off x="18985132" y="1945366"/>
              <a:ext cx="731900" cy="386077"/>
            </a:xfrm>
            <a:custGeom>
              <a:avLst/>
              <a:gdLst/>
              <a:ahLst/>
              <a:cxnLst/>
              <a:rect l="l" t="t" r="r" b="b"/>
              <a:pathLst>
                <a:path w="731900" h="386077">
                  <a:moveTo>
                    <a:pt x="731901" y="0"/>
                  </a:moveTo>
                  <a:lnTo>
                    <a:pt x="0" y="0"/>
                  </a:lnTo>
                  <a:lnTo>
                    <a:pt x="0" y="386077"/>
                  </a:lnTo>
                  <a:lnTo>
                    <a:pt x="731901" y="386077"/>
                  </a:lnTo>
                  <a:lnTo>
                    <a:pt x="731901" y="0"/>
                  </a:lnTo>
                  <a:close/>
                </a:path>
              </a:pathLst>
            </a:custGeom>
            <a:blipFill>
              <a:blip r:embed="rId12"/>
              <a:stretch>
                <a:fillRect/>
              </a:stretch>
            </a:blipFill>
          </p:spPr>
          <p:txBody>
            <a:bodyPr/>
            <a:lstStyle/>
            <a:p>
              <a:endParaRPr lang="en-CA"/>
            </a:p>
          </p:txBody>
        </p:sp>
        <p:sp>
          <p:nvSpPr>
            <p:cNvPr id="80" name="Freeform 80"/>
            <p:cNvSpPr/>
            <p:nvPr/>
          </p:nvSpPr>
          <p:spPr>
            <a:xfrm flipH="1">
              <a:off x="19686199" y="2423656"/>
              <a:ext cx="731900" cy="386077"/>
            </a:xfrm>
            <a:custGeom>
              <a:avLst/>
              <a:gdLst/>
              <a:ahLst/>
              <a:cxnLst/>
              <a:rect l="l" t="t" r="r" b="b"/>
              <a:pathLst>
                <a:path w="731900" h="386077">
                  <a:moveTo>
                    <a:pt x="731900" y="0"/>
                  </a:moveTo>
                  <a:lnTo>
                    <a:pt x="0" y="0"/>
                  </a:lnTo>
                  <a:lnTo>
                    <a:pt x="0" y="386077"/>
                  </a:lnTo>
                  <a:lnTo>
                    <a:pt x="731900" y="386077"/>
                  </a:lnTo>
                  <a:lnTo>
                    <a:pt x="731900" y="0"/>
                  </a:lnTo>
                  <a:close/>
                </a:path>
              </a:pathLst>
            </a:custGeom>
            <a:blipFill>
              <a:blip r:embed="rId12"/>
              <a:stretch>
                <a:fillRect/>
              </a:stretch>
            </a:blipFill>
          </p:spPr>
          <p:txBody>
            <a:bodyPr/>
            <a:lstStyle/>
            <a:p>
              <a:endParaRPr lang="en-CA"/>
            </a:p>
          </p:txBody>
        </p:sp>
        <p:sp>
          <p:nvSpPr>
            <p:cNvPr id="81" name="Freeform 81"/>
            <p:cNvSpPr/>
            <p:nvPr/>
          </p:nvSpPr>
          <p:spPr>
            <a:xfrm flipH="1">
              <a:off x="19833567" y="1945366"/>
              <a:ext cx="731900" cy="386077"/>
            </a:xfrm>
            <a:custGeom>
              <a:avLst/>
              <a:gdLst/>
              <a:ahLst/>
              <a:cxnLst/>
              <a:rect l="l" t="t" r="r" b="b"/>
              <a:pathLst>
                <a:path w="731900" h="386077">
                  <a:moveTo>
                    <a:pt x="731900" y="0"/>
                  </a:moveTo>
                  <a:lnTo>
                    <a:pt x="0" y="0"/>
                  </a:lnTo>
                  <a:lnTo>
                    <a:pt x="0" y="386077"/>
                  </a:lnTo>
                  <a:lnTo>
                    <a:pt x="731900" y="386077"/>
                  </a:lnTo>
                  <a:lnTo>
                    <a:pt x="731900" y="0"/>
                  </a:lnTo>
                  <a:close/>
                </a:path>
              </a:pathLst>
            </a:custGeom>
            <a:blipFill>
              <a:blip r:embed="rId12"/>
              <a:stretch>
                <a:fillRect/>
              </a:stretch>
            </a:blipFill>
          </p:spPr>
          <p:txBody>
            <a:bodyPr/>
            <a:lstStyle/>
            <a:p>
              <a:endParaRPr lang="en-CA"/>
            </a:p>
          </p:txBody>
        </p:sp>
        <p:sp>
          <p:nvSpPr>
            <p:cNvPr id="82" name="Freeform 82"/>
            <p:cNvSpPr/>
            <p:nvPr/>
          </p:nvSpPr>
          <p:spPr>
            <a:xfrm rot="5538073">
              <a:off x="9277885" y="4628101"/>
              <a:ext cx="190499" cy="344794"/>
            </a:xfrm>
            <a:custGeom>
              <a:avLst/>
              <a:gdLst/>
              <a:ahLst/>
              <a:cxnLst/>
              <a:rect l="l" t="t" r="r" b="b"/>
              <a:pathLst>
                <a:path w="190499" h="344794">
                  <a:moveTo>
                    <a:pt x="0" y="0"/>
                  </a:moveTo>
                  <a:lnTo>
                    <a:pt x="190499" y="0"/>
                  </a:lnTo>
                  <a:lnTo>
                    <a:pt x="190499" y="344794"/>
                  </a:lnTo>
                  <a:lnTo>
                    <a:pt x="0" y="344794"/>
                  </a:lnTo>
                  <a:lnTo>
                    <a:pt x="0" y="0"/>
                  </a:lnTo>
                  <a:close/>
                </a:path>
              </a:pathLst>
            </a:custGeom>
            <a:blipFill>
              <a:blip r:embed="rId13"/>
              <a:stretch>
                <a:fillRect/>
              </a:stretch>
            </a:blipFill>
          </p:spPr>
          <p:txBody>
            <a:bodyPr/>
            <a:lstStyle/>
            <a:p>
              <a:endParaRPr lang="en-CA"/>
            </a:p>
          </p:txBody>
        </p:sp>
        <p:sp>
          <p:nvSpPr>
            <p:cNvPr id="83" name="Freeform 83"/>
            <p:cNvSpPr/>
            <p:nvPr/>
          </p:nvSpPr>
          <p:spPr>
            <a:xfrm flipH="1">
              <a:off x="7877421" y="2454446"/>
              <a:ext cx="308766" cy="480534"/>
            </a:xfrm>
            <a:custGeom>
              <a:avLst/>
              <a:gdLst/>
              <a:ahLst/>
              <a:cxnLst/>
              <a:rect l="l" t="t" r="r" b="b"/>
              <a:pathLst>
                <a:path w="308766" h="480534">
                  <a:moveTo>
                    <a:pt x="308765" y="0"/>
                  </a:moveTo>
                  <a:lnTo>
                    <a:pt x="0" y="0"/>
                  </a:lnTo>
                  <a:lnTo>
                    <a:pt x="0" y="480534"/>
                  </a:lnTo>
                  <a:lnTo>
                    <a:pt x="308765" y="480534"/>
                  </a:lnTo>
                  <a:lnTo>
                    <a:pt x="308765" y="0"/>
                  </a:lnTo>
                  <a:close/>
                </a:path>
              </a:pathLst>
            </a:custGeom>
            <a:blipFill>
              <a:blip r:embed="rId6"/>
              <a:stretch>
                <a:fillRect/>
              </a:stretch>
            </a:blipFill>
          </p:spPr>
          <p:txBody>
            <a:bodyPr/>
            <a:lstStyle/>
            <a:p>
              <a:endParaRPr lang="en-CA"/>
            </a:p>
          </p:txBody>
        </p:sp>
        <p:sp>
          <p:nvSpPr>
            <p:cNvPr id="84" name="Freeform 84"/>
            <p:cNvSpPr/>
            <p:nvPr/>
          </p:nvSpPr>
          <p:spPr>
            <a:xfrm rot="5538073">
              <a:off x="19113434" y="3590634"/>
              <a:ext cx="190499" cy="344794"/>
            </a:xfrm>
            <a:custGeom>
              <a:avLst/>
              <a:gdLst/>
              <a:ahLst/>
              <a:cxnLst/>
              <a:rect l="l" t="t" r="r" b="b"/>
              <a:pathLst>
                <a:path w="190499" h="344794">
                  <a:moveTo>
                    <a:pt x="0" y="0"/>
                  </a:moveTo>
                  <a:lnTo>
                    <a:pt x="190499" y="0"/>
                  </a:lnTo>
                  <a:lnTo>
                    <a:pt x="190499" y="344795"/>
                  </a:lnTo>
                  <a:lnTo>
                    <a:pt x="0" y="344795"/>
                  </a:lnTo>
                  <a:lnTo>
                    <a:pt x="0" y="0"/>
                  </a:lnTo>
                  <a:close/>
                </a:path>
              </a:pathLst>
            </a:custGeom>
            <a:blipFill>
              <a:blip r:embed="rId13"/>
              <a:stretch>
                <a:fillRect/>
              </a:stretch>
            </a:blipFill>
          </p:spPr>
          <p:txBody>
            <a:bodyPr/>
            <a:lstStyle/>
            <a:p>
              <a:endParaRPr lang="en-CA"/>
            </a:p>
          </p:txBody>
        </p:sp>
        <p:sp>
          <p:nvSpPr>
            <p:cNvPr id="85" name="Freeform 85"/>
            <p:cNvSpPr/>
            <p:nvPr/>
          </p:nvSpPr>
          <p:spPr>
            <a:xfrm flipH="1">
              <a:off x="17896239" y="1897513"/>
              <a:ext cx="308766" cy="480534"/>
            </a:xfrm>
            <a:custGeom>
              <a:avLst/>
              <a:gdLst/>
              <a:ahLst/>
              <a:cxnLst/>
              <a:rect l="l" t="t" r="r" b="b"/>
              <a:pathLst>
                <a:path w="308766" h="480534">
                  <a:moveTo>
                    <a:pt x="308766" y="0"/>
                  </a:moveTo>
                  <a:lnTo>
                    <a:pt x="0" y="0"/>
                  </a:lnTo>
                  <a:lnTo>
                    <a:pt x="0" y="480534"/>
                  </a:lnTo>
                  <a:lnTo>
                    <a:pt x="308766" y="480534"/>
                  </a:lnTo>
                  <a:lnTo>
                    <a:pt x="308766" y="0"/>
                  </a:lnTo>
                  <a:close/>
                </a:path>
              </a:pathLst>
            </a:custGeom>
            <a:blipFill>
              <a:blip r:embed="rId6"/>
              <a:stretch>
                <a:fillRect/>
              </a:stretch>
            </a:blipFill>
          </p:spPr>
          <p:txBody>
            <a:bodyPr/>
            <a:lstStyle/>
            <a:p>
              <a:endParaRPr lang="en-CA"/>
            </a:p>
          </p:txBody>
        </p:sp>
        <p:sp>
          <p:nvSpPr>
            <p:cNvPr id="86" name="Freeform 86"/>
            <p:cNvSpPr/>
            <p:nvPr/>
          </p:nvSpPr>
          <p:spPr>
            <a:xfrm flipV="1">
              <a:off x="7938952" y="826922"/>
              <a:ext cx="704479" cy="355835"/>
            </a:xfrm>
            <a:custGeom>
              <a:avLst/>
              <a:gdLst/>
              <a:ahLst/>
              <a:cxnLst/>
              <a:rect l="l" t="t" r="r" b="b"/>
              <a:pathLst>
                <a:path w="704479" h="355835">
                  <a:moveTo>
                    <a:pt x="0" y="355835"/>
                  </a:moveTo>
                  <a:lnTo>
                    <a:pt x="704478" y="355835"/>
                  </a:lnTo>
                  <a:lnTo>
                    <a:pt x="704478" y="0"/>
                  </a:lnTo>
                  <a:lnTo>
                    <a:pt x="0" y="0"/>
                  </a:lnTo>
                  <a:lnTo>
                    <a:pt x="0" y="355835"/>
                  </a:lnTo>
                  <a:close/>
                </a:path>
              </a:pathLst>
            </a:custGeom>
            <a:blipFill>
              <a:blip r:embed="rId9">
                <a:extLst>
                  <a:ext uri="{96DAC541-7B7A-43D3-8B79-37D633B846F1}">
                    <asvg:svgBlip xmlns:asvg="http://schemas.microsoft.com/office/drawing/2016/SVG/main" r:embed="rId10"/>
                  </a:ext>
                </a:extLst>
              </a:blip>
              <a:stretch>
                <a:fillRect b="-97978"/>
              </a:stretch>
            </a:blipFill>
          </p:spPr>
          <p:txBody>
            <a:bodyPr/>
            <a:lstStyle/>
            <a:p>
              <a:endParaRPr lang="en-CA"/>
            </a:p>
          </p:txBody>
        </p:sp>
        <p:sp>
          <p:nvSpPr>
            <p:cNvPr id="87" name="Freeform 87"/>
            <p:cNvSpPr/>
            <p:nvPr/>
          </p:nvSpPr>
          <p:spPr>
            <a:xfrm flipH="1" flipV="1">
              <a:off x="12454519" y="818159"/>
              <a:ext cx="598343" cy="82607"/>
            </a:xfrm>
            <a:custGeom>
              <a:avLst/>
              <a:gdLst/>
              <a:ahLst/>
              <a:cxnLst/>
              <a:rect l="l" t="t" r="r" b="b"/>
              <a:pathLst>
                <a:path w="598343" h="82607">
                  <a:moveTo>
                    <a:pt x="598342" y="82606"/>
                  </a:moveTo>
                  <a:lnTo>
                    <a:pt x="0" y="82606"/>
                  </a:lnTo>
                  <a:lnTo>
                    <a:pt x="0" y="0"/>
                  </a:lnTo>
                  <a:lnTo>
                    <a:pt x="598342" y="0"/>
                  </a:lnTo>
                  <a:lnTo>
                    <a:pt x="598342" y="82606"/>
                  </a:lnTo>
                  <a:close/>
                </a:path>
              </a:pathLst>
            </a:custGeom>
            <a:blipFill>
              <a:blip r:embed="rId4"/>
              <a:stretch>
                <a:fillRect b="-90739"/>
              </a:stretch>
            </a:blipFill>
          </p:spPr>
          <p:txBody>
            <a:bodyPr/>
            <a:lstStyle/>
            <a:p>
              <a:endParaRPr lang="en-CA"/>
            </a:p>
          </p:txBody>
        </p:sp>
        <p:sp>
          <p:nvSpPr>
            <p:cNvPr id="88" name="Freeform 88"/>
            <p:cNvSpPr/>
            <p:nvPr/>
          </p:nvSpPr>
          <p:spPr>
            <a:xfrm flipH="1" flipV="1">
              <a:off x="12904113" y="817146"/>
              <a:ext cx="774993" cy="95530"/>
            </a:xfrm>
            <a:custGeom>
              <a:avLst/>
              <a:gdLst/>
              <a:ahLst/>
              <a:cxnLst/>
              <a:rect l="l" t="t" r="r" b="b"/>
              <a:pathLst>
                <a:path w="774993" h="95530">
                  <a:moveTo>
                    <a:pt x="774993" y="95531"/>
                  </a:moveTo>
                  <a:lnTo>
                    <a:pt x="0" y="95531"/>
                  </a:lnTo>
                  <a:lnTo>
                    <a:pt x="0" y="0"/>
                  </a:lnTo>
                  <a:lnTo>
                    <a:pt x="774993" y="0"/>
                  </a:lnTo>
                  <a:lnTo>
                    <a:pt x="774993" y="95531"/>
                  </a:lnTo>
                  <a:close/>
                </a:path>
              </a:pathLst>
            </a:custGeom>
            <a:blipFill>
              <a:blip r:embed="rId4"/>
              <a:stretch>
                <a:fillRect b="-113629"/>
              </a:stretch>
            </a:blipFill>
          </p:spPr>
          <p:txBody>
            <a:bodyPr/>
            <a:lstStyle/>
            <a:p>
              <a:endParaRPr lang="en-CA"/>
            </a:p>
          </p:txBody>
        </p:sp>
        <p:sp>
          <p:nvSpPr>
            <p:cNvPr id="89" name="Freeform 89"/>
            <p:cNvSpPr/>
            <p:nvPr/>
          </p:nvSpPr>
          <p:spPr>
            <a:xfrm flipH="1" flipV="1">
              <a:off x="13502355" y="821570"/>
              <a:ext cx="445300" cy="54890"/>
            </a:xfrm>
            <a:custGeom>
              <a:avLst/>
              <a:gdLst/>
              <a:ahLst/>
              <a:cxnLst/>
              <a:rect l="l" t="t" r="r" b="b"/>
              <a:pathLst>
                <a:path w="445300" h="54890">
                  <a:moveTo>
                    <a:pt x="445300" y="54890"/>
                  </a:moveTo>
                  <a:lnTo>
                    <a:pt x="0" y="54890"/>
                  </a:lnTo>
                  <a:lnTo>
                    <a:pt x="0" y="0"/>
                  </a:lnTo>
                  <a:lnTo>
                    <a:pt x="445300" y="0"/>
                  </a:lnTo>
                  <a:lnTo>
                    <a:pt x="445300" y="54890"/>
                  </a:lnTo>
                  <a:close/>
                </a:path>
              </a:pathLst>
            </a:custGeom>
            <a:blipFill>
              <a:blip r:embed="rId4"/>
              <a:stretch>
                <a:fillRect b="-113629"/>
              </a:stretch>
            </a:blipFill>
          </p:spPr>
          <p:txBody>
            <a:bodyPr/>
            <a:lstStyle/>
            <a:p>
              <a:endParaRPr lang="en-CA"/>
            </a:p>
          </p:txBody>
        </p:sp>
        <p:sp>
          <p:nvSpPr>
            <p:cNvPr id="90" name="Freeform 90"/>
            <p:cNvSpPr/>
            <p:nvPr/>
          </p:nvSpPr>
          <p:spPr>
            <a:xfrm flipH="1" flipV="1">
              <a:off x="1524877" y="852800"/>
              <a:ext cx="704479" cy="355835"/>
            </a:xfrm>
            <a:custGeom>
              <a:avLst/>
              <a:gdLst/>
              <a:ahLst/>
              <a:cxnLst/>
              <a:rect l="l" t="t" r="r" b="b"/>
              <a:pathLst>
                <a:path w="704479" h="355835">
                  <a:moveTo>
                    <a:pt x="704478" y="355835"/>
                  </a:moveTo>
                  <a:lnTo>
                    <a:pt x="0" y="355835"/>
                  </a:lnTo>
                  <a:lnTo>
                    <a:pt x="0" y="0"/>
                  </a:lnTo>
                  <a:lnTo>
                    <a:pt x="704478" y="0"/>
                  </a:lnTo>
                  <a:lnTo>
                    <a:pt x="704478" y="355835"/>
                  </a:lnTo>
                  <a:close/>
                </a:path>
              </a:pathLst>
            </a:custGeom>
            <a:blipFill>
              <a:blip r:embed="rId9">
                <a:extLst>
                  <a:ext uri="{96DAC541-7B7A-43D3-8B79-37D633B846F1}">
                    <asvg:svgBlip xmlns:asvg="http://schemas.microsoft.com/office/drawing/2016/SVG/main" r:embed="rId10"/>
                  </a:ext>
                </a:extLst>
              </a:blip>
              <a:stretch>
                <a:fillRect b="-97978"/>
              </a:stretch>
            </a:blipFill>
          </p:spPr>
          <p:txBody>
            <a:bodyPr/>
            <a:lstStyle/>
            <a:p>
              <a:endParaRPr lang="en-CA"/>
            </a:p>
          </p:txBody>
        </p:sp>
        <p:sp>
          <p:nvSpPr>
            <p:cNvPr id="91" name="Freeform 91"/>
            <p:cNvSpPr/>
            <p:nvPr/>
          </p:nvSpPr>
          <p:spPr>
            <a:xfrm flipH="1" flipV="1">
              <a:off x="3307795" y="852800"/>
              <a:ext cx="704479" cy="355835"/>
            </a:xfrm>
            <a:custGeom>
              <a:avLst/>
              <a:gdLst/>
              <a:ahLst/>
              <a:cxnLst/>
              <a:rect l="l" t="t" r="r" b="b"/>
              <a:pathLst>
                <a:path w="704479" h="355835">
                  <a:moveTo>
                    <a:pt x="704478" y="355835"/>
                  </a:moveTo>
                  <a:lnTo>
                    <a:pt x="0" y="355835"/>
                  </a:lnTo>
                  <a:lnTo>
                    <a:pt x="0" y="0"/>
                  </a:lnTo>
                  <a:lnTo>
                    <a:pt x="704478" y="0"/>
                  </a:lnTo>
                  <a:lnTo>
                    <a:pt x="704478" y="355835"/>
                  </a:lnTo>
                  <a:close/>
                </a:path>
              </a:pathLst>
            </a:custGeom>
            <a:blipFill>
              <a:blip r:embed="rId9">
                <a:extLst>
                  <a:ext uri="{96DAC541-7B7A-43D3-8B79-37D633B846F1}">
                    <asvg:svgBlip xmlns:asvg="http://schemas.microsoft.com/office/drawing/2016/SVG/main" r:embed="rId10"/>
                  </a:ext>
                </a:extLst>
              </a:blip>
              <a:stretch>
                <a:fillRect b="-97978"/>
              </a:stretch>
            </a:blipFill>
          </p:spPr>
          <p:txBody>
            <a:bodyPr/>
            <a:lstStyle/>
            <a:p>
              <a:endParaRPr lang="en-CA"/>
            </a:p>
          </p:txBody>
        </p:sp>
        <p:sp>
          <p:nvSpPr>
            <p:cNvPr id="92" name="Freeform 92"/>
            <p:cNvSpPr/>
            <p:nvPr/>
          </p:nvSpPr>
          <p:spPr>
            <a:xfrm flipH="1" flipV="1">
              <a:off x="3660034" y="852800"/>
              <a:ext cx="704479" cy="355835"/>
            </a:xfrm>
            <a:custGeom>
              <a:avLst/>
              <a:gdLst/>
              <a:ahLst/>
              <a:cxnLst/>
              <a:rect l="l" t="t" r="r" b="b"/>
              <a:pathLst>
                <a:path w="704479" h="355835">
                  <a:moveTo>
                    <a:pt x="704479" y="355835"/>
                  </a:moveTo>
                  <a:lnTo>
                    <a:pt x="0" y="355835"/>
                  </a:lnTo>
                  <a:lnTo>
                    <a:pt x="0" y="0"/>
                  </a:lnTo>
                  <a:lnTo>
                    <a:pt x="704479" y="0"/>
                  </a:lnTo>
                  <a:lnTo>
                    <a:pt x="704479" y="355835"/>
                  </a:lnTo>
                  <a:close/>
                </a:path>
              </a:pathLst>
            </a:custGeom>
            <a:blipFill>
              <a:blip r:embed="rId9">
                <a:extLst>
                  <a:ext uri="{96DAC541-7B7A-43D3-8B79-37D633B846F1}">
                    <asvg:svgBlip xmlns:asvg="http://schemas.microsoft.com/office/drawing/2016/SVG/main" r:embed="rId10"/>
                  </a:ext>
                </a:extLst>
              </a:blip>
              <a:stretch>
                <a:fillRect b="-97978"/>
              </a:stretch>
            </a:blipFill>
          </p:spPr>
          <p:txBody>
            <a:bodyPr/>
            <a:lstStyle/>
            <a:p>
              <a:endParaRPr lang="en-CA"/>
            </a:p>
          </p:txBody>
        </p:sp>
        <p:sp>
          <p:nvSpPr>
            <p:cNvPr id="93" name="Freeform 93"/>
            <p:cNvSpPr/>
            <p:nvPr/>
          </p:nvSpPr>
          <p:spPr>
            <a:xfrm flipH="1" flipV="1">
              <a:off x="13142746" y="820783"/>
              <a:ext cx="445300" cy="54890"/>
            </a:xfrm>
            <a:custGeom>
              <a:avLst/>
              <a:gdLst/>
              <a:ahLst/>
              <a:cxnLst/>
              <a:rect l="l" t="t" r="r" b="b"/>
              <a:pathLst>
                <a:path w="445300" h="54890">
                  <a:moveTo>
                    <a:pt x="445299" y="54891"/>
                  </a:moveTo>
                  <a:lnTo>
                    <a:pt x="0" y="54891"/>
                  </a:lnTo>
                  <a:lnTo>
                    <a:pt x="0" y="0"/>
                  </a:lnTo>
                  <a:lnTo>
                    <a:pt x="445299" y="0"/>
                  </a:lnTo>
                  <a:lnTo>
                    <a:pt x="445299" y="54891"/>
                  </a:lnTo>
                  <a:close/>
                </a:path>
              </a:pathLst>
            </a:custGeom>
            <a:blipFill>
              <a:blip r:embed="rId4"/>
              <a:stretch>
                <a:fillRect b="-113629"/>
              </a:stretch>
            </a:blipFill>
          </p:spPr>
          <p:txBody>
            <a:bodyPr/>
            <a:lstStyle/>
            <a:p>
              <a:endParaRPr lang="en-CA"/>
            </a:p>
          </p:txBody>
        </p:sp>
        <p:sp>
          <p:nvSpPr>
            <p:cNvPr id="94" name="Freeform 94"/>
            <p:cNvSpPr/>
            <p:nvPr/>
          </p:nvSpPr>
          <p:spPr>
            <a:xfrm flipH="1" flipV="1">
              <a:off x="13993700" y="818159"/>
              <a:ext cx="260985" cy="36031"/>
            </a:xfrm>
            <a:custGeom>
              <a:avLst/>
              <a:gdLst/>
              <a:ahLst/>
              <a:cxnLst/>
              <a:rect l="l" t="t" r="r" b="b"/>
              <a:pathLst>
                <a:path w="260985" h="36031">
                  <a:moveTo>
                    <a:pt x="260985" y="36031"/>
                  </a:moveTo>
                  <a:lnTo>
                    <a:pt x="0" y="36031"/>
                  </a:lnTo>
                  <a:lnTo>
                    <a:pt x="0" y="0"/>
                  </a:lnTo>
                  <a:lnTo>
                    <a:pt x="260985" y="0"/>
                  </a:lnTo>
                  <a:lnTo>
                    <a:pt x="260985" y="36031"/>
                  </a:lnTo>
                  <a:close/>
                </a:path>
              </a:pathLst>
            </a:custGeom>
            <a:blipFill>
              <a:blip r:embed="rId4"/>
              <a:stretch>
                <a:fillRect b="-90739"/>
              </a:stretch>
            </a:blipFill>
          </p:spPr>
          <p:txBody>
            <a:bodyPr/>
            <a:lstStyle/>
            <a:p>
              <a:endParaRPr lang="en-CA"/>
            </a:p>
          </p:txBody>
        </p:sp>
        <p:sp>
          <p:nvSpPr>
            <p:cNvPr id="95" name="Freeform 95"/>
            <p:cNvSpPr/>
            <p:nvPr/>
          </p:nvSpPr>
          <p:spPr>
            <a:xfrm>
              <a:off x="5442634" y="4139094"/>
              <a:ext cx="1562679" cy="559309"/>
            </a:xfrm>
            <a:custGeom>
              <a:avLst/>
              <a:gdLst/>
              <a:ahLst/>
              <a:cxnLst/>
              <a:rect l="l" t="t" r="r" b="b"/>
              <a:pathLst>
                <a:path w="1562679" h="559309">
                  <a:moveTo>
                    <a:pt x="0" y="0"/>
                  </a:moveTo>
                  <a:lnTo>
                    <a:pt x="1562679" y="0"/>
                  </a:lnTo>
                  <a:lnTo>
                    <a:pt x="1562679" y="559309"/>
                  </a:lnTo>
                  <a:lnTo>
                    <a:pt x="0" y="559309"/>
                  </a:lnTo>
                  <a:lnTo>
                    <a:pt x="0" y="0"/>
                  </a:lnTo>
                  <a:close/>
                </a:path>
              </a:pathLst>
            </a:custGeom>
            <a:blipFill>
              <a:blip r:embed="rId14"/>
              <a:stretch>
                <a:fillRect/>
              </a:stretch>
            </a:blipFill>
          </p:spPr>
          <p:txBody>
            <a:bodyPr/>
            <a:lstStyle/>
            <a:p>
              <a:endParaRPr lang="en-CA"/>
            </a:p>
          </p:txBody>
        </p:sp>
        <p:sp>
          <p:nvSpPr>
            <p:cNvPr id="96" name="TextBox 96"/>
            <p:cNvSpPr txBox="1"/>
            <p:nvPr/>
          </p:nvSpPr>
          <p:spPr>
            <a:xfrm>
              <a:off x="320976" y="2210890"/>
              <a:ext cx="3213260" cy="1499298"/>
            </a:xfrm>
            <a:prstGeom prst="rect">
              <a:avLst/>
            </a:prstGeom>
          </p:spPr>
          <p:txBody>
            <a:bodyPr lIns="0" tIns="0" rIns="0" bIns="0" rtlCol="0" anchor="t">
              <a:spAutoFit/>
            </a:bodyPr>
            <a:lstStyle/>
            <a:p>
              <a:pPr algn="ctr">
                <a:lnSpc>
                  <a:spcPts val="3079"/>
                </a:lnSpc>
              </a:pPr>
              <a:r>
                <a:rPr lang="en-US" sz="2199" b="1" spc="37">
                  <a:solidFill>
                    <a:srgbClr val="1C3653"/>
                  </a:solidFill>
                  <a:latin typeface="Open Sans 2 Bold"/>
                  <a:ea typeface="Open Sans 2 Bold"/>
                  <a:cs typeface="Open Sans 2 Bold"/>
                  <a:sym typeface="Open Sans 2 Bold"/>
                </a:rPr>
                <a:t>Not enough oxygen to support life</a:t>
              </a:r>
            </a:p>
          </p:txBody>
        </p:sp>
        <p:sp>
          <p:nvSpPr>
            <p:cNvPr id="97" name="TextBox 97"/>
            <p:cNvSpPr txBox="1"/>
            <p:nvPr/>
          </p:nvSpPr>
          <p:spPr>
            <a:xfrm>
              <a:off x="4147412" y="2166281"/>
              <a:ext cx="3213260" cy="1499298"/>
            </a:xfrm>
            <a:prstGeom prst="rect">
              <a:avLst/>
            </a:prstGeom>
          </p:spPr>
          <p:txBody>
            <a:bodyPr lIns="0" tIns="0" rIns="0" bIns="0" rtlCol="0" anchor="t">
              <a:spAutoFit/>
            </a:bodyPr>
            <a:lstStyle/>
            <a:p>
              <a:pPr algn="ctr">
                <a:lnSpc>
                  <a:spcPts val="3079"/>
                </a:lnSpc>
              </a:pPr>
              <a:r>
                <a:rPr lang="en-US" sz="2199" b="1" spc="37" dirty="0">
                  <a:solidFill>
                    <a:srgbClr val="1C3653"/>
                  </a:solidFill>
                  <a:latin typeface="Open Sans 2 Bold"/>
                  <a:ea typeface="Open Sans 2 Bold"/>
                  <a:cs typeface="Open Sans 2 Bold"/>
                  <a:sym typeface="Open Sans 2 Bold"/>
                </a:rPr>
                <a:t>Few fish and aquatic insects can live</a:t>
              </a:r>
            </a:p>
          </p:txBody>
        </p:sp>
        <p:sp>
          <p:nvSpPr>
            <p:cNvPr id="98" name="TextBox 98"/>
            <p:cNvSpPr txBox="1"/>
            <p:nvPr/>
          </p:nvSpPr>
          <p:spPr>
            <a:xfrm>
              <a:off x="8116970" y="2166281"/>
              <a:ext cx="5144312" cy="1499298"/>
            </a:xfrm>
            <a:prstGeom prst="rect">
              <a:avLst/>
            </a:prstGeom>
          </p:spPr>
          <p:txBody>
            <a:bodyPr lIns="0" tIns="0" rIns="0" bIns="0" rtlCol="0" anchor="t">
              <a:spAutoFit/>
            </a:bodyPr>
            <a:lstStyle/>
            <a:p>
              <a:pPr algn="ctr">
                <a:lnSpc>
                  <a:spcPts val="3079"/>
                </a:lnSpc>
              </a:pPr>
              <a:r>
                <a:rPr lang="en-US" sz="2199" b="1" spc="37">
                  <a:solidFill>
                    <a:srgbClr val="1C3653"/>
                  </a:solidFill>
                  <a:latin typeface="Open Sans 2 Bold"/>
                  <a:ea typeface="Open Sans 2 Bold"/>
                  <a:cs typeface="Open Sans 2 Bold"/>
                  <a:sym typeface="Open Sans 2 Bold"/>
                </a:rPr>
                <a:t>Good for many aquatic animals, low for cold water and some small fish</a:t>
              </a:r>
            </a:p>
          </p:txBody>
        </p:sp>
        <p:sp>
          <p:nvSpPr>
            <p:cNvPr id="99" name="TextBox 99"/>
            <p:cNvSpPr txBox="1"/>
            <p:nvPr/>
          </p:nvSpPr>
          <p:spPr>
            <a:xfrm>
              <a:off x="15243246" y="2569069"/>
              <a:ext cx="4217030" cy="1131972"/>
            </a:xfrm>
            <a:prstGeom prst="rect">
              <a:avLst/>
            </a:prstGeom>
          </p:spPr>
          <p:txBody>
            <a:bodyPr lIns="0" tIns="0" rIns="0" bIns="0" rtlCol="0" anchor="t">
              <a:spAutoFit/>
            </a:bodyPr>
            <a:lstStyle/>
            <a:p>
              <a:pPr algn="ctr">
                <a:lnSpc>
                  <a:spcPts val="3467"/>
                </a:lnSpc>
              </a:pPr>
              <a:r>
                <a:rPr lang="en-US" sz="2477" b="1" spc="42" dirty="0">
                  <a:solidFill>
                    <a:srgbClr val="EDEDE5"/>
                  </a:solidFill>
                  <a:latin typeface="Open Sans 2 Bold"/>
                  <a:ea typeface="Open Sans 2 Bold"/>
                  <a:cs typeface="Open Sans 2 Bold"/>
                  <a:sym typeface="Open Sans 2 Bold"/>
                </a:rPr>
                <a:t>Very good for most stream fish</a:t>
              </a:r>
            </a:p>
          </p:txBody>
        </p:sp>
        <p:sp>
          <p:nvSpPr>
            <p:cNvPr id="100" name="TextBox 100"/>
            <p:cNvSpPr txBox="1"/>
            <p:nvPr/>
          </p:nvSpPr>
          <p:spPr>
            <a:xfrm>
              <a:off x="0" y="-76200"/>
              <a:ext cx="1350242" cy="692215"/>
            </a:xfrm>
            <a:prstGeom prst="rect">
              <a:avLst/>
            </a:prstGeom>
          </p:spPr>
          <p:txBody>
            <a:bodyPr lIns="0" tIns="0" rIns="0" bIns="0" rtlCol="0" anchor="t">
              <a:spAutoFit/>
            </a:bodyPr>
            <a:lstStyle/>
            <a:p>
              <a:pPr algn="l">
                <a:lnSpc>
                  <a:spcPts val="4362"/>
                </a:lnSpc>
              </a:pPr>
              <a:r>
                <a:rPr lang="en-US" sz="3116" spc="52">
                  <a:solidFill>
                    <a:srgbClr val="1C3653"/>
                  </a:solidFill>
                  <a:latin typeface="Tungsten Rounded 1"/>
                  <a:ea typeface="Tungsten Rounded 1"/>
                  <a:cs typeface="Tungsten Rounded 1"/>
                  <a:sym typeface="Tungsten Rounded 1"/>
                </a:rPr>
                <a:t>0 mg/L</a:t>
              </a:r>
            </a:p>
          </p:txBody>
        </p:sp>
        <p:sp>
          <p:nvSpPr>
            <p:cNvPr id="101" name="TextBox 101"/>
            <p:cNvSpPr txBox="1"/>
            <p:nvPr/>
          </p:nvSpPr>
          <p:spPr>
            <a:xfrm>
              <a:off x="19434253" y="-76200"/>
              <a:ext cx="1350242" cy="692215"/>
            </a:xfrm>
            <a:prstGeom prst="rect">
              <a:avLst/>
            </a:prstGeom>
          </p:spPr>
          <p:txBody>
            <a:bodyPr lIns="0" tIns="0" rIns="0" bIns="0" rtlCol="0" anchor="t">
              <a:spAutoFit/>
            </a:bodyPr>
            <a:lstStyle/>
            <a:p>
              <a:pPr algn="r">
                <a:lnSpc>
                  <a:spcPts val="4362"/>
                </a:lnSpc>
              </a:pPr>
              <a:r>
                <a:rPr lang="en-US" sz="3116" spc="52">
                  <a:solidFill>
                    <a:srgbClr val="1C3653"/>
                  </a:solidFill>
                  <a:latin typeface="Tungsten Rounded 1"/>
                  <a:ea typeface="Tungsten Rounded 1"/>
                  <a:cs typeface="Tungsten Rounded 1"/>
                  <a:sym typeface="Tungsten Rounded 1"/>
                </a:rPr>
                <a:t>11+ mg/L</a:t>
              </a:r>
            </a:p>
          </p:txBody>
        </p:sp>
        <p:sp>
          <p:nvSpPr>
            <p:cNvPr id="102" name="TextBox 102"/>
            <p:cNvSpPr txBox="1"/>
            <p:nvPr/>
          </p:nvSpPr>
          <p:spPr>
            <a:xfrm>
              <a:off x="3153520" y="-76200"/>
              <a:ext cx="1350242" cy="692215"/>
            </a:xfrm>
            <a:prstGeom prst="rect">
              <a:avLst/>
            </a:prstGeom>
          </p:spPr>
          <p:txBody>
            <a:bodyPr lIns="0" tIns="0" rIns="0" bIns="0" rtlCol="0" anchor="t">
              <a:spAutoFit/>
            </a:bodyPr>
            <a:lstStyle/>
            <a:p>
              <a:pPr algn="r">
                <a:lnSpc>
                  <a:spcPts val="4362"/>
                </a:lnSpc>
              </a:pPr>
              <a:r>
                <a:rPr lang="en-US" sz="3116" spc="52">
                  <a:solidFill>
                    <a:srgbClr val="1C3653"/>
                  </a:solidFill>
                  <a:latin typeface="Tungsten Rounded 1"/>
                  <a:ea typeface="Tungsten Rounded 1"/>
                  <a:cs typeface="Tungsten Rounded 1"/>
                  <a:sym typeface="Tungsten Rounded 1"/>
                </a:rPr>
                <a:t>2 mg/L</a:t>
              </a:r>
            </a:p>
          </p:txBody>
        </p:sp>
        <p:sp>
          <p:nvSpPr>
            <p:cNvPr id="103" name="TextBox 103"/>
            <p:cNvSpPr txBox="1"/>
            <p:nvPr/>
          </p:nvSpPr>
          <p:spPr>
            <a:xfrm>
              <a:off x="7019214" y="-76200"/>
              <a:ext cx="1350242" cy="692215"/>
            </a:xfrm>
            <a:prstGeom prst="rect">
              <a:avLst/>
            </a:prstGeom>
          </p:spPr>
          <p:txBody>
            <a:bodyPr lIns="0" tIns="0" rIns="0" bIns="0" rtlCol="0" anchor="t">
              <a:spAutoFit/>
            </a:bodyPr>
            <a:lstStyle/>
            <a:p>
              <a:pPr algn="r">
                <a:lnSpc>
                  <a:spcPts val="4362"/>
                </a:lnSpc>
              </a:pPr>
              <a:r>
                <a:rPr lang="en-US" sz="3116" spc="52">
                  <a:solidFill>
                    <a:srgbClr val="1C3653"/>
                  </a:solidFill>
                  <a:latin typeface="Tungsten Rounded 1"/>
                  <a:ea typeface="Tungsten Rounded 1"/>
                  <a:cs typeface="Tungsten Rounded 1"/>
                  <a:sym typeface="Tungsten Rounded 1"/>
                </a:rPr>
                <a:t>4 mg/L</a:t>
              </a:r>
            </a:p>
          </p:txBody>
        </p:sp>
        <p:sp>
          <p:nvSpPr>
            <p:cNvPr id="104" name="TextBox 104"/>
            <p:cNvSpPr txBox="1"/>
            <p:nvPr/>
          </p:nvSpPr>
          <p:spPr>
            <a:xfrm>
              <a:off x="12935786" y="-76200"/>
              <a:ext cx="1350242" cy="692215"/>
            </a:xfrm>
            <a:prstGeom prst="rect">
              <a:avLst/>
            </a:prstGeom>
          </p:spPr>
          <p:txBody>
            <a:bodyPr lIns="0" tIns="0" rIns="0" bIns="0" rtlCol="0" anchor="t">
              <a:spAutoFit/>
            </a:bodyPr>
            <a:lstStyle/>
            <a:p>
              <a:pPr algn="r">
                <a:lnSpc>
                  <a:spcPts val="4362"/>
                </a:lnSpc>
              </a:pPr>
              <a:r>
                <a:rPr lang="en-US" sz="3116" spc="52">
                  <a:solidFill>
                    <a:srgbClr val="1C3653"/>
                  </a:solidFill>
                  <a:latin typeface="Tungsten Rounded 1"/>
                  <a:ea typeface="Tungsten Rounded 1"/>
                  <a:cs typeface="Tungsten Rounded 1"/>
                  <a:sym typeface="Tungsten Rounded 1"/>
                </a:rPr>
                <a:t>7 mg/l</a:t>
              </a:r>
            </a:p>
          </p:txBody>
        </p:sp>
        <p:sp>
          <p:nvSpPr>
            <p:cNvPr id="105" name="Freeform 105"/>
            <p:cNvSpPr/>
            <p:nvPr/>
          </p:nvSpPr>
          <p:spPr>
            <a:xfrm>
              <a:off x="10689126" y="1285303"/>
              <a:ext cx="1562679" cy="559309"/>
            </a:xfrm>
            <a:custGeom>
              <a:avLst/>
              <a:gdLst/>
              <a:ahLst/>
              <a:cxnLst/>
              <a:rect l="l" t="t" r="r" b="b"/>
              <a:pathLst>
                <a:path w="1562679" h="559309">
                  <a:moveTo>
                    <a:pt x="0" y="0"/>
                  </a:moveTo>
                  <a:lnTo>
                    <a:pt x="1562679" y="0"/>
                  </a:lnTo>
                  <a:lnTo>
                    <a:pt x="1562679" y="559309"/>
                  </a:lnTo>
                  <a:lnTo>
                    <a:pt x="0" y="559309"/>
                  </a:lnTo>
                  <a:lnTo>
                    <a:pt x="0" y="0"/>
                  </a:lnTo>
                  <a:close/>
                </a:path>
              </a:pathLst>
            </a:custGeom>
            <a:blipFill>
              <a:blip r:embed="rId14"/>
              <a:stretch>
                <a:fillRect/>
              </a:stretch>
            </a:blipFill>
          </p:spPr>
          <p:txBody>
            <a:bodyPr/>
            <a:lstStyle/>
            <a:p>
              <a:endParaRPr lang="en-CA"/>
            </a:p>
          </p:txBody>
        </p:sp>
        <p:sp>
          <p:nvSpPr>
            <p:cNvPr id="106" name="Freeform 106"/>
            <p:cNvSpPr/>
            <p:nvPr/>
          </p:nvSpPr>
          <p:spPr>
            <a:xfrm>
              <a:off x="13906647" y="1864347"/>
              <a:ext cx="1562679" cy="559309"/>
            </a:xfrm>
            <a:custGeom>
              <a:avLst/>
              <a:gdLst/>
              <a:ahLst/>
              <a:cxnLst/>
              <a:rect l="l" t="t" r="r" b="b"/>
              <a:pathLst>
                <a:path w="1562679" h="559309">
                  <a:moveTo>
                    <a:pt x="0" y="0"/>
                  </a:moveTo>
                  <a:lnTo>
                    <a:pt x="1562679" y="0"/>
                  </a:lnTo>
                  <a:lnTo>
                    <a:pt x="1562679" y="559309"/>
                  </a:lnTo>
                  <a:lnTo>
                    <a:pt x="0" y="559309"/>
                  </a:lnTo>
                  <a:lnTo>
                    <a:pt x="0" y="0"/>
                  </a:lnTo>
                  <a:close/>
                </a:path>
              </a:pathLst>
            </a:custGeom>
            <a:blipFill>
              <a:blip r:embed="rId14"/>
              <a:stretch>
                <a:fillRect/>
              </a:stretch>
            </a:blipFill>
          </p:spPr>
          <p:txBody>
            <a:bodyPr/>
            <a:lstStyle/>
            <a:p>
              <a:endParaRPr lang="en-CA"/>
            </a:p>
          </p:txBody>
        </p:sp>
        <p:sp>
          <p:nvSpPr>
            <p:cNvPr id="107" name="Freeform 107"/>
            <p:cNvSpPr/>
            <p:nvPr/>
          </p:nvSpPr>
          <p:spPr>
            <a:xfrm>
              <a:off x="15924702" y="1548296"/>
              <a:ext cx="1185051" cy="424149"/>
            </a:xfrm>
            <a:custGeom>
              <a:avLst/>
              <a:gdLst/>
              <a:ahLst/>
              <a:cxnLst/>
              <a:rect l="l" t="t" r="r" b="b"/>
              <a:pathLst>
                <a:path w="1185051" h="424149">
                  <a:moveTo>
                    <a:pt x="0" y="0"/>
                  </a:moveTo>
                  <a:lnTo>
                    <a:pt x="1185051" y="0"/>
                  </a:lnTo>
                  <a:lnTo>
                    <a:pt x="1185051" y="424150"/>
                  </a:lnTo>
                  <a:lnTo>
                    <a:pt x="0" y="424150"/>
                  </a:lnTo>
                  <a:lnTo>
                    <a:pt x="0" y="0"/>
                  </a:lnTo>
                  <a:close/>
                </a:path>
              </a:pathLst>
            </a:custGeom>
            <a:blipFill>
              <a:blip r:embed="rId14"/>
              <a:stretch>
                <a:fillRect/>
              </a:stretch>
            </a:blipFill>
          </p:spPr>
          <p:txBody>
            <a:bodyPr/>
            <a:lstStyle/>
            <a:p>
              <a:endParaRPr lang="en-CA"/>
            </a:p>
          </p:txBody>
        </p:sp>
        <p:sp>
          <p:nvSpPr>
            <p:cNvPr id="108" name="Freeform 108"/>
            <p:cNvSpPr/>
            <p:nvPr/>
          </p:nvSpPr>
          <p:spPr>
            <a:xfrm flipH="1">
              <a:off x="8186186" y="4099653"/>
              <a:ext cx="889197" cy="469052"/>
            </a:xfrm>
            <a:custGeom>
              <a:avLst/>
              <a:gdLst/>
              <a:ahLst/>
              <a:cxnLst/>
              <a:rect l="l" t="t" r="r" b="b"/>
              <a:pathLst>
                <a:path w="889197" h="469052">
                  <a:moveTo>
                    <a:pt x="889198" y="0"/>
                  </a:moveTo>
                  <a:lnTo>
                    <a:pt x="0" y="0"/>
                  </a:lnTo>
                  <a:lnTo>
                    <a:pt x="0" y="469052"/>
                  </a:lnTo>
                  <a:lnTo>
                    <a:pt x="889198" y="469052"/>
                  </a:lnTo>
                  <a:lnTo>
                    <a:pt x="889198" y="0"/>
                  </a:lnTo>
                  <a:close/>
                </a:path>
              </a:pathLst>
            </a:custGeom>
            <a:blipFill>
              <a:blip r:embed="rId12"/>
              <a:stretch>
                <a:fillRect/>
              </a:stretch>
            </a:blipFill>
          </p:spPr>
          <p:txBody>
            <a:bodyPr/>
            <a:lstStyle/>
            <a:p>
              <a:endParaRPr lang="en-CA"/>
            </a:p>
          </p:txBody>
        </p:sp>
      </p:grpSp>
      <p:sp>
        <p:nvSpPr>
          <p:cNvPr id="109" name="Freeform 109"/>
          <p:cNvSpPr/>
          <p:nvPr/>
        </p:nvSpPr>
        <p:spPr>
          <a:xfrm>
            <a:off x="16588439" y="214452"/>
            <a:ext cx="1341721" cy="1380631"/>
          </a:xfrm>
          <a:custGeom>
            <a:avLst/>
            <a:gdLst/>
            <a:ahLst/>
            <a:cxnLst/>
            <a:rect l="l" t="t" r="r" b="b"/>
            <a:pathLst>
              <a:path w="1341721" h="1380631">
                <a:moveTo>
                  <a:pt x="0" y="0"/>
                </a:moveTo>
                <a:lnTo>
                  <a:pt x="1341722" y="0"/>
                </a:lnTo>
                <a:lnTo>
                  <a:pt x="1341722" y="1380631"/>
                </a:lnTo>
                <a:lnTo>
                  <a:pt x="0" y="1380631"/>
                </a:lnTo>
                <a:lnTo>
                  <a:pt x="0" y="0"/>
                </a:lnTo>
                <a:close/>
              </a:path>
            </a:pathLst>
          </a:custGeom>
          <a:blipFill>
            <a:blip r:embed="rId15"/>
            <a:stretch>
              <a:fillRect/>
            </a:stretch>
          </a:blipFill>
        </p:spPr>
        <p:txBody>
          <a:bodyPr/>
          <a:lstStyle/>
          <a:p>
            <a:endParaRPr lang="en-CA"/>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3" name="Group 3"/>
          <p:cNvGrpSpPr/>
          <p:nvPr/>
        </p:nvGrpSpPr>
        <p:grpSpPr>
          <a:xfrm>
            <a:off x="11350503" y="0"/>
            <a:ext cx="7470897" cy="10287000"/>
            <a:chOff x="0" y="0"/>
            <a:chExt cx="1390865" cy="1593725"/>
          </a:xfrm>
        </p:grpSpPr>
        <p:sp>
          <p:nvSpPr>
            <p:cNvPr id="4" name="Freeform 4"/>
            <p:cNvSpPr/>
            <p:nvPr/>
          </p:nvSpPr>
          <p:spPr>
            <a:xfrm>
              <a:off x="0" y="0"/>
              <a:ext cx="1390865" cy="1593725"/>
            </a:xfrm>
            <a:custGeom>
              <a:avLst/>
              <a:gdLst/>
              <a:ahLst/>
              <a:cxnLst/>
              <a:rect l="l" t="t" r="r" b="b"/>
              <a:pathLst>
                <a:path w="1390865" h="1593725">
                  <a:moveTo>
                    <a:pt x="0" y="0"/>
                  </a:moveTo>
                  <a:lnTo>
                    <a:pt x="1390865" y="0"/>
                  </a:lnTo>
                  <a:lnTo>
                    <a:pt x="1390865" y="1593725"/>
                  </a:lnTo>
                  <a:lnTo>
                    <a:pt x="0" y="1593725"/>
                  </a:lnTo>
                  <a:close/>
                </a:path>
              </a:pathLst>
            </a:custGeom>
            <a:blipFill>
              <a:blip r:embed="rId2"/>
              <a:stretch>
                <a:fillRect l="-35938" r="-35938"/>
              </a:stretch>
            </a:blipFill>
          </p:spPr>
          <p:txBody>
            <a:bodyPr/>
            <a:lstStyle/>
            <a:p>
              <a:endParaRPr lang="en-CA" sz="2000"/>
            </a:p>
          </p:txBody>
        </p:sp>
      </p:grpSp>
      <p:sp>
        <p:nvSpPr>
          <p:cNvPr id="2" name="Freeform 2"/>
          <p:cNvSpPr/>
          <p:nvPr/>
        </p:nvSpPr>
        <p:spPr>
          <a:xfrm>
            <a:off x="16588439" y="214452"/>
            <a:ext cx="1341721" cy="1380631"/>
          </a:xfrm>
          <a:custGeom>
            <a:avLst/>
            <a:gdLst/>
            <a:ahLst/>
            <a:cxnLst/>
            <a:rect l="l" t="t" r="r" b="b"/>
            <a:pathLst>
              <a:path w="1341721" h="1380631">
                <a:moveTo>
                  <a:pt x="0" y="0"/>
                </a:moveTo>
                <a:lnTo>
                  <a:pt x="1341722" y="0"/>
                </a:lnTo>
                <a:lnTo>
                  <a:pt x="1341722" y="1380631"/>
                </a:lnTo>
                <a:lnTo>
                  <a:pt x="0" y="1380631"/>
                </a:lnTo>
                <a:lnTo>
                  <a:pt x="0" y="0"/>
                </a:lnTo>
                <a:close/>
              </a:path>
            </a:pathLst>
          </a:custGeom>
          <a:blipFill>
            <a:blip r:embed="rId3"/>
            <a:stretch>
              <a:fillRect/>
            </a:stretch>
          </a:blipFill>
        </p:spPr>
        <p:txBody>
          <a:bodyPr/>
          <a:lstStyle/>
          <a:p>
            <a:endParaRPr lang="en-CA"/>
          </a:p>
        </p:txBody>
      </p:sp>
      <p:pic>
        <p:nvPicPr>
          <p:cNvPr id="6" name="Picture 6"/>
          <p:cNvPicPr>
            <a:picLocks noChangeAspect="1"/>
          </p:cNvPicPr>
          <p:nvPr/>
        </p:nvPicPr>
        <p:blipFill>
          <a:blip r:embed="rId4"/>
          <a:stretch>
            <a:fillRect/>
          </a:stretch>
        </p:blipFill>
        <p:spPr>
          <a:xfrm>
            <a:off x="7531782" y="6946975"/>
            <a:ext cx="3224436" cy="3224436"/>
          </a:xfrm>
          <a:prstGeom prst="rect">
            <a:avLst/>
          </a:prstGeom>
        </p:spPr>
      </p:pic>
      <p:sp>
        <p:nvSpPr>
          <p:cNvPr id="7" name="Freeform 7"/>
          <p:cNvSpPr/>
          <p:nvPr/>
        </p:nvSpPr>
        <p:spPr>
          <a:xfrm rot="1220997">
            <a:off x="5734509" y="8843142"/>
            <a:ext cx="1729676" cy="538362"/>
          </a:xfrm>
          <a:custGeom>
            <a:avLst/>
            <a:gdLst/>
            <a:ahLst/>
            <a:cxnLst/>
            <a:rect l="l" t="t" r="r" b="b"/>
            <a:pathLst>
              <a:path w="1729676" h="538362">
                <a:moveTo>
                  <a:pt x="0" y="0"/>
                </a:moveTo>
                <a:lnTo>
                  <a:pt x="1729676" y="0"/>
                </a:lnTo>
                <a:lnTo>
                  <a:pt x="1729676" y="538362"/>
                </a:lnTo>
                <a:lnTo>
                  <a:pt x="0" y="5383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8" name="TextBox 8"/>
          <p:cNvSpPr txBox="1"/>
          <p:nvPr/>
        </p:nvSpPr>
        <p:spPr>
          <a:xfrm>
            <a:off x="1028700" y="3508140"/>
            <a:ext cx="10274194" cy="2720835"/>
          </a:xfrm>
          <a:prstGeom prst="rect">
            <a:avLst/>
          </a:prstGeom>
        </p:spPr>
        <p:txBody>
          <a:bodyPr lIns="0" tIns="0" rIns="0" bIns="0" rtlCol="0" anchor="t">
            <a:spAutoFit/>
          </a:bodyPr>
          <a:lstStyle/>
          <a:p>
            <a:pPr algn="l">
              <a:lnSpc>
                <a:spcPts val="4375"/>
              </a:lnSpc>
            </a:pPr>
            <a:r>
              <a:rPr lang="en-US" sz="2500" b="1">
                <a:solidFill>
                  <a:srgbClr val="1C3653"/>
                </a:solidFill>
                <a:latin typeface="Open Sans 1 Bold"/>
                <a:ea typeface="Open Sans 1 Bold"/>
                <a:cs typeface="Open Sans 1 Bold"/>
                <a:sym typeface="Open Sans 1 Bold"/>
              </a:rPr>
              <a:t>Wide-eyed &amp; optimistic: </a:t>
            </a:r>
            <a:r>
              <a:rPr lang="en-US" sz="2500">
                <a:solidFill>
                  <a:srgbClr val="1C3653"/>
                </a:solidFill>
                <a:latin typeface="Open Sans 1"/>
                <a:ea typeface="Open Sans 1"/>
                <a:cs typeface="Open Sans 1"/>
                <a:sym typeface="Open Sans 1"/>
              </a:rPr>
              <a:t>Open and positive about the work ahead.</a:t>
            </a:r>
          </a:p>
          <a:p>
            <a:pPr algn="l">
              <a:lnSpc>
                <a:spcPts val="4375"/>
              </a:lnSpc>
            </a:pPr>
            <a:r>
              <a:rPr lang="en-US" sz="2500" b="1">
                <a:solidFill>
                  <a:srgbClr val="1C3653"/>
                </a:solidFill>
                <a:latin typeface="Open Sans 1 Bold"/>
                <a:ea typeface="Open Sans 1 Bold"/>
                <a:cs typeface="Open Sans 1 Bold"/>
                <a:sym typeface="Open Sans 1 Bold"/>
              </a:rPr>
              <a:t>Boundlessly curious: </a:t>
            </a:r>
            <a:r>
              <a:rPr lang="en-US" sz="2500">
                <a:solidFill>
                  <a:srgbClr val="1C3653"/>
                </a:solidFill>
                <a:latin typeface="Open Sans 1"/>
                <a:ea typeface="Open Sans 1"/>
                <a:cs typeface="Open Sans 1"/>
                <a:sym typeface="Open Sans 1"/>
              </a:rPr>
              <a:t>Lifelong learners with inquiring minds.</a:t>
            </a:r>
          </a:p>
          <a:p>
            <a:pPr algn="l">
              <a:lnSpc>
                <a:spcPts val="4375"/>
              </a:lnSpc>
            </a:pPr>
            <a:r>
              <a:rPr lang="en-US" sz="2500" b="1">
                <a:solidFill>
                  <a:srgbClr val="1C3653"/>
                </a:solidFill>
                <a:latin typeface="Open Sans 1 Bold"/>
                <a:ea typeface="Open Sans 1 Bold"/>
                <a:cs typeface="Open Sans 1 Bold"/>
                <a:sym typeface="Open Sans 1 Bold"/>
              </a:rPr>
              <a:t>Better together: </a:t>
            </a:r>
            <a:r>
              <a:rPr lang="en-US" sz="2500">
                <a:solidFill>
                  <a:srgbClr val="1C3653"/>
                </a:solidFill>
                <a:latin typeface="Open Sans 1"/>
                <a:ea typeface="Open Sans 1"/>
                <a:cs typeface="Open Sans 1"/>
                <a:sym typeface="Open Sans 1"/>
              </a:rPr>
              <a:t>Working with each other to reach our goals.</a:t>
            </a:r>
          </a:p>
          <a:p>
            <a:pPr algn="l">
              <a:lnSpc>
                <a:spcPts val="4375"/>
              </a:lnSpc>
            </a:pPr>
            <a:r>
              <a:rPr lang="en-US" sz="2500" b="1">
                <a:solidFill>
                  <a:srgbClr val="1C3653"/>
                </a:solidFill>
                <a:latin typeface="Open Sans 1 Bold"/>
                <a:ea typeface="Open Sans 1 Bold"/>
                <a:cs typeface="Open Sans 1 Bold"/>
                <a:sym typeface="Open Sans 1 Bold"/>
              </a:rPr>
              <a:t>Head &amp; heart strong:</a:t>
            </a:r>
            <a:r>
              <a:rPr lang="en-US" sz="2500">
                <a:solidFill>
                  <a:srgbClr val="1C3653"/>
                </a:solidFill>
                <a:latin typeface="Open Sans 1"/>
                <a:ea typeface="Open Sans 1"/>
                <a:cs typeface="Open Sans 1"/>
                <a:sym typeface="Open Sans 1"/>
              </a:rPr>
              <a:t> Stepping up to do what needs to be done.</a:t>
            </a:r>
          </a:p>
          <a:p>
            <a:pPr algn="l">
              <a:lnSpc>
                <a:spcPts val="4375"/>
              </a:lnSpc>
            </a:pPr>
            <a:r>
              <a:rPr lang="en-US" sz="2500" b="1">
                <a:solidFill>
                  <a:srgbClr val="1C3653"/>
                </a:solidFill>
                <a:latin typeface="Open Sans 1 Bold"/>
                <a:ea typeface="Open Sans 1 Bold"/>
                <a:cs typeface="Open Sans 1 Bold"/>
                <a:sym typeface="Open Sans 1 Bold"/>
              </a:rPr>
              <a:t>Forward thinkers:</a:t>
            </a:r>
            <a:r>
              <a:rPr lang="en-US" sz="2500">
                <a:solidFill>
                  <a:srgbClr val="1C3653"/>
                </a:solidFill>
                <a:latin typeface="Open Sans 1"/>
                <a:ea typeface="Open Sans 1"/>
                <a:cs typeface="Open Sans 1"/>
                <a:sym typeface="Open Sans 1"/>
              </a:rPr>
              <a:t> Imagining a better world together.</a:t>
            </a:r>
          </a:p>
        </p:txBody>
      </p:sp>
      <p:sp>
        <p:nvSpPr>
          <p:cNvPr id="9" name="TextBox 9"/>
          <p:cNvSpPr txBox="1"/>
          <p:nvPr/>
        </p:nvSpPr>
        <p:spPr>
          <a:xfrm>
            <a:off x="1028700" y="1285781"/>
            <a:ext cx="6475116" cy="1066827"/>
          </a:xfrm>
          <a:prstGeom prst="rect">
            <a:avLst/>
          </a:prstGeom>
        </p:spPr>
        <p:txBody>
          <a:bodyPr lIns="0" tIns="0" rIns="0" bIns="0" rtlCol="0" anchor="t">
            <a:spAutoFit/>
          </a:bodyPr>
          <a:lstStyle/>
          <a:p>
            <a:pPr algn="l">
              <a:lnSpc>
                <a:spcPts val="8400"/>
              </a:lnSpc>
            </a:pPr>
            <a:r>
              <a:rPr lang="en-US" sz="6000">
                <a:solidFill>
                  <a:srgbClr val="1C3653"/>
                </a:solidFill>
                <a:latin typeface="Tungsten Rounded 1"/>
                <a:ea typeface="Tungsten Rounded 1"/>
                <a:cs typeface="Tungsten Rounded 1"/>
                <a:sym typeface="Tungsten Rounded 1"/>
              </a:rPr>
              <a:t>You’re part of the team now!</a:t>
            </a:r>
          </a:p>
        </p:txBody>
      </p:sp>
      <p:sp>
        <p:nvSpPr>
          <p:cNvPr id="10" name="TextBox 10"/>
          <p:cNvSpPr txBox="1"/>
          <p:nvPr/>
        </p:nvSpPr>
        <p:spPr>
          <a:xfrm>
            <a:off x="1028700" y="6684560"/>
            <a:ext cx="7713785" cy="485801"/>
          </a:xfrm>
          <a:prstGeom prst="rect">
            <a:avLst/>
          </a:prstGeom>
        </p:spPr>
        <p:txBody>
          <a:bodyPr lIns="0" tIns="0" rIns="0" bIns="0" rtlCol="0" anchor="t">
            <a:spAutoFit/>
          </a:bodyPr>
          <a:lstStyle/>
          <a:p>
            <a:pPr algn="l">
              <a:lnSpc>
                <a:spcPts val="3900"/>
              </a:lnSpc>
            </a:pPr>
            <a:r>
              <a:rPr lang="en-US" sz="3000" i="1">
                <a:solidFill>
                  <a:srgbClr val="1C3653"/>
                </a:solidFill>
                <a:latin typeface="Open Sans 1 Italics"/>
                <a:ea typeface="Open Sans 1 Italics"/>
                <a:cs typeface="Open Sans 1 Italics"/>
                <a:sym typeface="Open Sans 1 Italics"/>
              </a:rPr>
              <a:t>Let’s head to the field and get testing!</a:t>
            </a:r>
          </a:p>
        </p:txBody>
      </p:sp>
      <p:sp>
        <p:nvSpPr>
          <p:cNvPr id="11" name="TextBox 11"/>
          <p:cNvSpPr txBox="1"/>
          <p:nvPr/>
        </p:nvSpPr>
        <p:spPr>
          <a:xfrm>
            <a:off x="1028700" y="2826435"/>
            <a:ext cx="5908799" cy="441973"/>
          </a:xfrm>
          <a:prstGeom prst="rect">
            <a:avLst/>
          </a:prstGeom>
        </p:spPr>
        <p:txBody>
          <a:bodyPr lIns="0" tIns="0" rIns="0" bIns="0" rtlCol="0" anchor="t">
            <a:spAutoFit/>
          </a:bodyPr>
          <a:lstStyle/>
          <a:p>
            <a:pPr algn="l">
              <a:lnSpc>
                <a:spcPts val="3510"/>
              </a:lnSpc>
            </a:pPr>
            <a:r>
              <a:rPr lang="en-US" sz="2700">
                <a:solidFill>
                  <a:srgbClr val="1C3653"/>
                </a:solidFill>
                <a:latin typeface="Open Sans 1"/>
                <a:ea typeface="Open Sans 1"/>
                <a:cs typeface="Open Sans 1"/>
                <a:sym typeface="Open Sans 1"/>
              </a:rPr>
              <a:t>Water Rangers are:</a:t>
            </a:r>
          </a:p>
        </p:txBody>
      </p:sp>
      <p:sp>
        <p:nvSpPr>
          <p:cNvPr id="12" name="TextBox 12"/>
          <p:cNvSpPr txBox="1"/>
          <p:nvPr/>
        </p:nvSpPr>
        <p:spPr>
          <a:xfrm>
            <a:off x="1028700" y="7886855"/>
            <a:ext cx="5318708" cy="1225468"/>
          </a:xfrm>
          <a:prstGeom prst="rect">
            <a:avLst/>
          </a:prstGeom>
        </p:spPr>
        <p:txBody>
          <a:bodyPr lIns="0" tIns="0" rIns="0" bIns="0" rtlCol="0" anchor="t">
            <a:spAutoFit/>
          </a:bodyPr>
          <a:lstStyle/>
          <a:p>
            <a:pPr algn="l">
              <a:lnSpc>
                <a:spcPts val="3250"/>
              </a:lnSpc>
            </a:pPr>
            <a:r>
              <a:rPr lang="en-US" sz="2500">
                <a:solidFill>
                  <a:srgbClr val="1C3653"/>
                </a:solidFill>
                <a:latin typeface="Open Sans 1"/>
                <a:ea typeface="Open Sans 1"/>
                <a:cs typeface="Open Sans 1"/>
                <a:sym typeface="Open Sans 1"/>
              </a:rPr>
              <a:t>Find out more ways you can join the movement at </a:t>
            </a:r>
            <a:r>
              <a:rPr lang="en-US" sz="2500" i="1" u="sng">
                <a:solidFill>
                  <a:srgbClr val="1C3653"/>
                </a:solidFill>
                <a:latin typeface="Open Sans 1 Italics"/>
                <a:ea typeface="Open Sans 1 Italics"/>
                <a:cs typeface="Open Sans 1 Italics"/>
                <a:sym typeface="Open Sans 1 Italics"/>
              </a:rPr>
              <a:t>waterrangers.com/join-the-wave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C3653"/>
        </a:solidFill>
        <a:effectLst/>
      </p:bgPr>
    </p:bg>
    <p:spTree>
      <p:nvGrpSpPr>
        <p:cNvPr id="1" name=""/>
        <p:cNvGrpSpPr/>
        <p:nvPr/>
      </p:nvGrpSpPr>
      <p:grpSpPr>
        <a:xfrm>
          <a:off x="0" y="0"/>
          <a:ext cx="0" cy="0"/>
          <a:chOff x="0" y="0"/>
          <a:chExt cx="0" cy="0"/>
        </a:xfrm>
      </p:grpSpPr>
      <p:sp>
        <p:nvSpPr>
          <p:cNvPr id="2" name="Freeform 2"/>
          <p:cNvSpPr/>
          <p:nvPr/>
        </p:nvSpPr>
        <p:spPr>
          <a:xfrm>
            <a:off x="7023382" y="6253203"/>
            <a:ext cx="1082721" cy="1082721"/>
          </a:xfrm>
          <a:custGeom>
            <a:avLst/>
            <a:gdLst/>
            <a:ahLst/>
            <a:cxnLst/>
            <a:rect l="l" t="t" r="r" b="b"/>
            <a:pathLst>
              <a:path w="1082721" h="1082721">
                <a:moveTo>
                  <a:pt x="0" y="0"/>
                </a:moveTo>
                <a:lnTo>
                  <a:pt x="1082721" y="0"/>
                </a:lnTo>
                <a:lnTo>
                  <a:pt x="1082721" y="1082721"/>
                </a:lnTo>
                <a:lnTo>
                  <a:pt x="0" y="10827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a:off x="7139665" y="7462249"/>
            <a:ext cx="850156" cy="850156"/>
          </a:xfrm>
          <a:custGeom>
            <a:avLst/>
            <a:gdLst/>
            <a:ahLst/>
            <a:cxnLst/>
            <a:rect l="l" t="t" r="r" b="b"/>
            <a:pathLst>
              <a:path w="850156" h="850156">
                <a:moveTo>
                  <a:pt x="0" y="0"/>
                </a:moveTo>
                <a:lnTo>
                  <a:pt x="850156" y="0"/>
                </a:lnTo>
                <a:lnTo>
                  <a:pt x="850156" y="850157"/>
                </a:lnTo>
                <a:lnTo>
                  <a:pt x="0" y="8501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a:off x="7023382" y="8609789"/>
            <a:ext cx="953562" cy="953562"/>
          </a:xfrm>
          <a:custGeom>
            <a:avLst/>
            <a:gdLst/>
            <a:ahLst/>
            <a:cxnLst/>
            <a:rect l="l" t="t" r="r" b="b"/>
            <a:pathLst>
              <a:path w="953562" h="953562">
                <a:moveTo>
                  <a:pt x="0" y="0"/>
                </a:moveTo>
                <a:lnTo>
                  <a:pt x="953563" y="0"/>
                </a:lnTo>
                <a:lnTo>
                  <a:pt x="953563" y="953562"/>
                </a:lnTo>
                <a:lnTo>
                  <a:pt x="0" y="9535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Freeform 5"/>
          <p:cNvSpPr/>
          <p:nvPr/>
        </p:nvSpPr>
        <p:spPr>
          <a:xfrm>
            <a:off x="11850719" y="6253203"/>
            <a:ext cx="1082721" cy="1082721"/>
          </a:xfrm>
          <a:custGeom>
            <a:avLst/>
            <a:gdLst/>
            <a:ahLst/>
            <a:cxnLst/>
            <a:rect l="l" t="t" r="r" b="b"/>
            <a:pathLst>
              <a:path w="1082721" h="1082721">
                <a:moveTo>
                  <a:pt x="0" y="0"/>
                </a:moveTo>
                <a:lnTo>
                  <a:pt x="1082721" y="0"/>
                </a:lnTo>
                <a:lnTo>
                  <a:pt x="1082721" y="1082721"/>
                </a:lnTo>
                <a:lnTo>
                  <a:pt x="0" y="10827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6" name="Freeform 6"/>
          <p:cNvSpPr/>
          <p:nvPr/>
        </p:nvSpPr>
        <p:spPr>
          <a:xfrm>
            <a:off x="11931350" y="7462249"/>
            <a:ext cx="1002089" cy="1002089"/>
          </a:xfrm>
          <a:custGeom>
            <a:avLst/>
            <a:gdLst/>
            <a:ahLst/>
            <a:cxnLst/>
            <a:rect l="l" t="t" r="r" b="b"/>
            <a:pathLst>
              <a:path w="1002089" h="1002089">
                <a:moveTo>
                  <a:pt x="0" y="0"/>
                </a:moveTo>
                <a:lnTo>
                  <a:pt x="1002090" y="0"/>
                </a:lnTo>
                <a:lnTo>
                  <a:pt x="1002090" y="1002090"/>
                </a:lnTo>
                <a:lnTo>
                  <a:pt x="0" y="10020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7" name="Freeform 7"/>
          <p:cNvSpPr/>
          <p:nvPr/>
        </p:nvSpPr>
        <p:spPr>
          <a:xfrm>
            <a:off x="16778381" y="193289"/>
            <a:ext cx="1219232" cy="1239658"/>
          </a:xfrm>
          <a:custGeom>
            <a:avLst/>
            <a:gdLst/>
            <a:ahLst/>
            <a:cxnLst/>
            <a:rect l="l" t="t" r="r" b="b"/>
            <a:pathLst>
              <a:path w="1219232" h="1239658">
                <a:moveTo>
                  <a:pt x="0" y="0"/>
                </a:moveTo>
                <a:lnTo>
                  <a:pt x="1219232" y="0"/>
                </a:lnTo>
                <a:lnTo>
                  <a:pt x="1219232" y="1239658"/>
                </a:lnTo>
                <a:lnTo>
                  <a:pt x="0" y="1239658"/>
                </a:lnTo>
                <a:lnTo>
                  <a:pt x="0" y="0"/>
                </a:lnTo>
                <a:close/>
              </a:path>
            </a:pathLst>
          </a:custGeom>
          <a:blipFill>
            <a:blip r:embed="rId12"/>
            <a:stretch>
              <a:fillRect t="-5631" r="-4313"/>
            </a:stretch>
          </a:blipFill>
        </p:spPr>
        <p:txBody>
          <a:bodyPr/>
          <a:lstStyle/>
          <a:p>
            <a:endParaRPr lang="en-CA"/>
          </a:p>
        </p:txBody>
      </p:sp>
      <p:sp>
        <p:nvSpPr>
          <p:cNvPr id="8" name="Freeform 8"/>
          <p:cNvSpPr/>
          <p:nvPr/>
        </p:nvSpPr>
        <p:spPr>
          <a:xfrm>
            <a:off x="-612868" y="0"/>
            <a:ext cx="7140950" cy="10412399"/>
          </a:xfrm>
          <a:custGeom>
            <a:avLst/>
            <a:gdLst/>
            <a:ahLst/>
            <a:cxnLst/>
            <a:rect l="l" t="t" r="r" b="b"/>
            <a:pathLst>
              <a:path w="7140950" h="10412399">
                <a:moveTo>
                  <a:pt x="0" y="0"/>
                </a:moveTo>
                <a:lnTo>
                  <a:pt x="7140950" y="0"/>
                </a:lnTo>
                <a:lnTo>
                  <a:pt x="7140950" y="10412399"/>
                </a:lnTo>
                <a:lnTo>
                  <a:pt x="0" y="10412399"/>
                </a:lnTo>
                <a:lnTo>
                  <a:pt x="0" y="0"/>
                </a:lnTo>
                <a:close/>
              </a:path>
            </a:pathLst>
          </a:custGeom>
          <a:blipFill>
            <a:blip r:embed="rId13"/>
            <a:stretch>
              <a:fillRect r="-9359"/>
            </a:stretch>
          </a:blipFill>
        </p:spPr>
        <p:txBody>
          <a:bodyPr/>
          <a:lstStyle/>
          <a:p>
            <a:endParaRPr lang="en-CA"/>
          </a:p>
        </p:txBody>
      </p:sp>
      <p:sp>
        <p:nvSpPr>
          <p:cNvPr id="9" name="TextBox 9"/>
          <p:cNvSpPr txBox="1"/>
          <p:nvPr/>
        </p:nvSpPr>
        <p:spPr>
          <a:xfrm>
            <a:off x="7139665" y="2191952"/>
            <a:ext cx="8387731" cy="2390775"/>
          </a:xfrm>
          <a:prstGeom prst="rect">
            <a:avLst/>
          </a:prstGeom>
        </p:spPr>
        <p:txBody>
          <a:bodyPr lIns="0" tIns="0" rIns="0" bIns="0" rtlCol="0" anchor="t">
            <a:spAutoFit/>
          </a:bodyPr>
          <a:lstStyle/>
          <a:p>
            <a:pPr algn="l">
              <a:lnSpc>
                <a:spcPts val="9000"/>
              </a:lnSpc>
            </a:pPr>
            <a:r>
              <a:rPr lang="en-US" sz="9000" dirty="0">
                <a:solidFill>
                  <a:srgbClr val="FDFBFB"/>
                </a:solidFill>
                <a:latin typeface="Tungsten Rounded 1"/>
                <a:ea typeface="Tungsten Rounded 1"/>
                <a:cs typeface="Tungsten Rounded 1"/>
                <a:sym typeface="Tungsten Rounded 1"/>
              </a:rPr>
              <a:t>Thanks for being a part of our community! </a:t>
            </a:r>
          </a:p>
        </p:txBody>
      </p:sp>
      <p:sp>
        <p:nvSpPr>
          <p:cNvPr id="10" name="TextBox 10"/>
          <p:cNvSpPr txBox="1"/>
          <p:nvPr/>
        </p:nvSpPr>
        <p:spPr>
          <a:xfrm>
            <a:off x="13087606" y="7752148"/>
            <a:ext cx="3958246" cy="422289"/>
          </a:xfrm>
          <a:prstGeom prst="rect">
            <a:avLst/>
          </a:prstGeom>
        </p:spPr>
        <p:txBody>
          <a:bodyPr wrap="square" lIns="0" tIns="0" rIns="0" bIns="0" rtlCol="0" anchor="t">
            <a:spAutoFit/>
          </a:bodyPr>
          <a:lstStyle/>
          <a:p>
            <a:pPr>
              <a:lnSpc>
                <a:spcPts val="3499"/>
              </a:lnSpc>
              <a:spcBef>
                <a:spcPct val="0"/>
              </a:spcBef>
            </a:pPr>
            <a:r>
              <a:rPr lang="en-US" sz="2499" dirty="0">
                <a:solidFill>
                  <a:srgbClr val="FFFFFF"/>
                </a:solidFill>
                <a:latin typeface="Open Sans 1"/>
                <a:ea typeface="Open Sans 1"/>
                <a:cs typeface="Open Sans 1"/>
                <a:sym typeface="Open Sans 1"/>
              </a:rPr>
              <a:t>contact@waterrangers.ca</a:t>
            </a:r>
          </a:p>
        </p:txBody>
      </p:sp>
      <p:sp>
        <p:nvSpPr>
          <p:cNvPr id="11" name="TextBox 11"/>
          <p:cNvSpPr txBox="1"/>
          <p:nvPr/>
        </p:nvSpPr>
        <p:spPr>
          <a:xfrm>
            <a:off x="13087606" y="6519783"/>
            <a:ext cx="3030309" cy="422221"/>
          </a:xfrm>
          <a:prstGeom prst="rect">
            <a:avLst/>
          </a:prstGeom>
        </p:spPr>
        <p:txBody>
          <a:bodyPr wrap="square" lIns="0" tIns="0" rIns="0" bIns="0" rtlCol="0" anchor="t">
            <a:spAutoFit/>
          </a:bodyPr>
          <a:lstStyle/>
          <a:p>
            <a:pPr>
              <a:lnSpc>
                <a:spcPts val="3499"/>
              </a:lnSpc>
              <a:spcBef>
                <a:spcPct val="0"/>
              </a:spcBef>
            </a:pPr>
            <a:r>
              <a:rPr lang="en-US" sz="2499" dirty="0">
                <a:solidFill>
                  <a:srgbClr val="FFFFFF"/>
                </a:solidFill>
                <a:latin typeface="Open Sans 1"/>
                <a:ea typeface="Open Sans 1"/>
                <a:cs typeface="Open Sans 1"/>
                <a:sym typeface="Open Sans 1"/>
              </a:rPr>
              <a:t>waterrangers.com</a:t>
            </a:r>
          </a:p>
        </p:txBody>
      </p:sp>
      <p:sp>
        <p:nvSpPr>
          <p:cNvPr id="12" name="TextBox 12"/>
          <p:cNvSpPr txBox="1"/>
          <p:nvPr/>
        </p:nvSpPr>
        <p:spPr>
          <a:xfrm>
            <a:off x="8262838" y="6559640"/>
            <a:ext cx="3321030" cy="422221"/>
          </a:xfrm>
          <a:prstGeom prst="rect">
            <a:avLst/>
          </a:prstGeom>
        </p:spPr>
        <p:txBody>
          <a:bodyPr wrap="square" lIns="0" tIns="0" rIns="0" bIns="0" rtlCol="0" anchor="t">
            <a:spAutoFit/>
          </a:bodyPr>
          <a:lstStyle/>
          <a:p>
            <a:pPr>
              <a:lnSpc>
                <a:spcPts val="3499"/>
              </a:lnSpc>
              <a:spcBef>
                <a:spcPct val="0"/>
              </a:spcBef>
            </a:pPr>
            <a:r>
              <a:rPr lang="en-US" sz="2499" dirty="0">
                <a:solidFill>
                  <a:srgbClr val="FFFFFF"/>
                </a:solidFill>
                <a:latin typeface="Open Sans 1"/>
                <a:ea typeface="Open Sans 1"/>
                <a:cs typeface="Open Sans 1"/>
                <a:sym typeface="Open Sans 1"/>
              </a:rPr>
              <a:t>@the_waterrangers</a:t>
            </a:r>
          </a:p>
        </p:txBody>
      </p:sp>
      <p:sp>
        <p:nvSpPr>
          <p:cNvPr id="13" name="TextBox 13"/>
          <p:cNvSpPr txBox="1"/>
          <p:nvPr/>
        </p:nvSpPr>
        <p:spPr>
          <a:xfrm>
            <a:off x="8262838" y="8875459"/>
            <a:ext cx="2638097" cy="422221"/>
          </a:xfrm>
          <a:prstGeom prst="rect">
            <a:avLst/>
          </a:prstGeom>
        </p:spPr>
        <p:txBody>
          <a:bodyPr wrap="square" lIns="0" tIns="0" rIns="0" bIns="0" rtlCol="0" anchor="t">
            <a:spAutoFit/>
          </a:bodyPr>
          <a:lstStyle/>
          <a:p>
            <a:pPr>
              <a:lnSpc>
                <a:spcPts val="3499"/>
              </a:lnSpc>
              <a:spcBef>
                <a:spcPct val="0"/>
              </a:spcBef>
            </a:pPr>
            <a:r>
              <a:rPr lang="en-US" sz="2499" dirty="0">
                <a:solidFill>
                  <a:srgbClr val="FFFFFF"/>
                </a:solidFill>
                <a:latin typeface="Open Sans 1"/>
                <a:ea typeface="Open Sans 1"/>
                <a:cs typeface="Open Sans 1"/>
                <a:sym typeface="Open Sans 1"/>
              </a:rPr>
              <a:t>@water_rangers</a:t>
            </a:r>
          </a:p>
        </p:txBody>
      </p:sp>
      <p:sp>
        <p:nvSpPr>
          <p:cNvPr id="14" name="TextBox 14"/>
          <p:cNvSpPr txBox="1"/>
          <p:nvPr/>
        </p:nvSpPr>
        <p:spPr>
          <a:xfrm>
            <a:off x="8262838" y="7652404"/>
            <a:ext cx="2862362" cy="422221"/>
          </a:xfrm>
          <a:prstGeom prst="rect">
            <a:avLst/>
          </a:prstGeom>
        </p:spPr>
        <p:txBody>
          <a:bodyPr wrap="square" lIns="0" tIns="0" rIns="0" bIns="0" rtlCol="0" anchor="t">
            <a:spAutoFit/>
          </a:bodyPr>
          <a:lstStyle/>
          <a:p>
            <a:pPr>
              <a:lnSpc>
                <a:spcPts val="3499"/>
              </a:lnSpc>
              <a:spcBef>
                <a:spcPct val="0"/>
              </a:spcBef>
            </a:pPr>
            <a:r>
              <a:rPr lang="en-US" sz="2499" dirty="0">
                <a:solidFill>
                  <a:srgbClr val="FFFFFF"/>
                </a:solidFill>
                <a:latin typeface="Open Sans 1"/>
                <a:ea typeface="Open Sans 1"/>
                <a:cs typeface="Open Sans 1"/>
                <a:sym typeface="Open Sans 1"/>
              </a:rPr>
              <a:t>Water Rangers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846618" y="0"/>
            <a:ext cx="9441382" cy="10287000"/>
          </a:xfrm>
          <a:custGeom>
            <a:avLst/>
            <a:gdLst/>
            <a:ahLst/>
            <a:cxnLst/>
            <a:rect l="l" t="t" r="r" b="b"/>
            <a:pathLst>
              <a:path w="9441382" h="10287000">
                <a:moveTo>
                  <a:pt x="0" y="0"/>
                </a:moveTo>
                <a:lnTo>
                  <a:pt x="9441382" y="0"/>
                </a:lnTo>
                <a:lnTo>
                  <a:pt x="9441382" y="10287000"/>
                </a:lnTo>
                <a:lnTo>
                  <a:pt x="0" y="10287000"/>
                </a:lnTo>
                <a:lnTo>
                  <a:pt x="0" y="0"/>
                </a:lnTo>
                <a:close/>
              </a:path>
            </a:pathLst>
          </a:custGeom>
          <a:blipFill>
            <a:blip r:embed="rId2"/>
            <a:stretch>
              <a:fillRect l="-17477" r="-12814"/>
            </a:stretch>
          </a:blipFill>
        </p:spPr>
        <p:txBody>
          <a:bodyPr/>
          <a:lstStyle/>
          <a:p>
            <a:endParaRPr lang="en-CA"/>
          </a:p>
        </p:txBody>
      </p:sp>
      <p:sp>
        <p:nvSpPr>
          <p:cNvPr id="3" name="TextBox 3"/>
          <p:cNvSpPr txBox="1"/>
          <p:nvPr/>
        </p:nvSpPr>
        <p:spPr>
          <a:xfrm>
            <a:off x="1028700" y="1133394"/>
            <a:ext cx="6475116" cy="1600200"/>
          </a:xfrm>
          <a:prstGeom prst="rect">
            <a:avLst/>
          </a:prstGeom>
        </p:spPr>
        <p:txBody>
          <a:bodyPr lIns="0" tIns="0" rIns="0" bIns="0" rtlCol="0" anchor="t">
            <a:spAutoFit/>
          </a:bodyPr>
          <a:lstStyle/>
          <a:p>
            <a:pPr algn="l">
              <a:lnSpc>
                <a:spcPts val="6000"/>
              </a:lnSpc>
            </a:pPr>
            <a:r>
              <a:rPr lang="en-US" sz="6000">
                <a:solidFill>
                  <a:srgbClr val="1C3653"/>
                </a:solidFill>
                <a:latin typeface="Tungsten Rounded 1"/>
                <a:ea typeface="Tungsten Rounded 1"/>
                <a:cs typeface="Tungsten Rounded 1"/>
                <a:sym typeface="Tungsten Rounded 1"/>
              </a:rPr>
              <a:t>How many lakes, rivers, and streams are there in Canada?</a:t>
            </a:r>
          </a:p>
        </p:txBody>
      </p:sp>
      <p:sp>
        <p:nvSpPr>
          <p:cNvPr id="4" name="TextBox 4"/>
          <p:cNvSpPr txBox="1"/>
          <p:nvPr/>
        </p:nvSpPr>
        <p:spPr>
          <a:xfrm>
            <a:off x="1028700" y="3809399"/>
            <a:ext cx="6475116" cy="3748916"/>
          </a:xfrm>
          <a:prstGeom prst="rect">
            <a:avLst/>
          </a:prstGeom>
        </p:spPr>
        <p:txBody>
          <a:bodyPr lIns="0" tIns="0" rIns="0" bIns="0" rtlCol="0" anchor="t">
            <a:spAutoFit/>
          </a:bodyPr>
          <a:lstStyle/>
          <a:p>
            <a:pPr marL="518175" lvl="1" indent="-259087" algn="l">
              <a:lnSpc>
                <a:spcPts val="3360"/>
              </a:lnSpc>
              <a:buFont typeface="Arial"/>
              <a:buChar char="•"/>
            </a:pPr>
            <a:r>
              <a:rPr lang="en-US" sz="2400">
                <a:solidFill>
                  <a:srgbClr val="1C3653"/>
                </a:solidFill>
                <a:latin typeface="Open Sans 1"/>
                <a:ea typeface="Open Sans 1"/>
                <a:cs typeface="Open Sans 1"/>
                <a:sym typeface="Open Sans 1"/>
              </a:rPr>
              <a:t>Canada boasts the longest coastline in the world </a:t>
            </a:r>
          </a:p>
          <a:p>
            <a:pPr algn="l">
              <a:lnSpc>
                <a:spcPts val="3360"/>
              </a:lnSpc>
            </a:pPr>
            <a:endParaRPr lang="en-US" sz="2400">
              <a:solidFill>
                <a:srgbClr val="1C3653"/>
              </a:solidFill>
              <a:latin typeface="Open Sans 1"/>
              <a:ea typeface="Open Sans 1"/>
              <a:cs typeface="Open Sans 1"/>
              <a:sym typeface="Open Sans 1"/>
            </a:endParaRPr>
          </a:p>
          <a:p>
            <a:pPr marL="518175" lvl="1" indent="-259087" algn="l">
              <a:lnSpc>
                <a:spcPts val="3360"/>
              </a:lnSpc>
              <a:buFont typeface="Arial"/>
              <a:buChar char="•"/>
            </a:pPr>
            <a:r>
              <a:rPr lang="en-US" sz="2400">
                <a:solidFill>
                  <a:srgbClr val="1C3653"/>
                </a:solidFill>
                <a:latin typeface="Open Sans 1"/>
                <a:ea typeface="Open Sans 1"/>
                <a:cs typeface="Open Sans 1"/>
                <a:sym typeface="Open Sans 1"/>
              </a:rPr>
              <a:t>Canada is the 4th country in the world with the largest freshwater reserve; Brazil, Russia, US, Canada </a:t>
            </a:r>
          </a:p>
          <a:p>
            <a:pPr algn="l">
              <a:lnSpc>
                <a:spcPts val="3360"/>
              </a:lnSpc>
            </a:pPr>
            <a:endParaRPr lang="en-US" sz="2400">
              <a:solidFill>
                <a:srgbClr val="1C3653"/>
              </a:solidFill>
              <a:latin typeface="Open Sans 1"/>
              <a:ea typeface="Open Sans 1"/>
              <a:cs typeface="Open Sans 1"/>
              <a:sym typeface="Open Sans 1"/>
            </a:endParaRPr>
          </a:p>
          <a:p>
            <a:pPr marL="518175" lvl="1" indent="-259087" algn="l">
              <a:lnSpc>
                <a:spcPts val="3360"/>
              </a:lnSpc>
              <a:buFont typeface="Arial"/>
              <a:buChar char="•"/>
            </a:pPr>
            <a:r>
              <a:rPr lang="en-US" sz="2400">
                <a:solidFill>
                  <a:srgbClr val="1C3653"/>
                </a:solidFill>
                <a:latin typeface="Open Sans 1"/>
                <a:ea typeface="Open Sans 1"/>
                <a:cs typeface="Open Sans 1"/>
                <a:sym typeface="Open Sans 1"/>
              </a:rPr>
              <a:t>75% of watersheds are data deficient</a:t>
            </a:r>
          </a:p>
          <a:p>
            <a:pPr algn="l">
              <a:lnSpc>
                <a:spcPts val="3360"/>
              </a:lnSpc>
            </a:pPr>
            <a:endParaRPr lang="en-US" sz="2400">
              <a:solidFill>
                <a:srgbClr val="1C3653"/>
              </a:solidFill>
              <a:latin typeface="Open Sans 1"/>
              <a:ea typeface="Open Sans 1"/>
              <a:cs typeface="Open Sans 1"/>
              <a:sym typeface="Open Sans 1"/>
            </a:endParaRPr>
          </a:p>
        </p:txBody>
      </p:sp>
      <p:sp>
        <p:nvSpPr>
          <p:cNvPr id="5" name="TextBox 5"/>
          <p:cNvSpPr txBox="1"/>
          <p:nvPr/>
        </p:nvSpPr>
        <p:spPr>
          <a:xfrm>
            <a:off x="1028700" y="7750823"/>
            <a:ext cx="5908799" cy="769646"/>
          </a:xfrm>
          <a:prstGeom prst="rect">
            <a:avLst/>
          </a:prstGeom>
        </p:spPr>
        <p:txBody>
          <a:bodyPr lIns="0" tIns="0" rIns="0" bIns="0" rtlCol="0" anchor="t">
            <a:spAutoFit/>
          </a:bodyPr>
          <a:lstStyle/>
          <a:p>
            <a:pPr algn="l">
              <a:lnSpc>
                <a:spcPts val="3120"/>
              </a:lnSpc>
            </a:pPr>
            <a:r>
              <a:rPr lang="en-US" sz="2400">
                <a:solidFill>
                  <a:srgbClr val="1C3653"/>
                </a:solidFill>
                <a:latin typeface="Open Sans 1"/>
                <a:ea typeface="Open Sans 1"/>
                <a:cs typeface="Open Sans 1"/>
                <a:sym typeface="Open Sans 1"/>
              </a:rPr>
              <a:t>That’s where </a:t>
            </a:r>
            <a:r>
              <a:rPr lang="en-US" sz="2400" b="1">
                <a:solidFill>
                  <a:srgbClr val="1C3653"/>
                </a:solidFill>
                <a:latin typeface="Open Sans 1 Bold"/>
                <a:ea typeface="Open Sans 1 Bold"/>
                <a:cs typeface="Open Sans 1 Bold"/>
                <a:sym typeface="Open Sans 1 Bold"/>
              </a:rPr>
              <a:t>you </a:t>
            </a:r>
            <a:r>
              <a:rPr lang="en-US" sz="2400">
                <a:solidFill>
                  <a:srgbClr val="1C3653"/>
                </a:solidFill>
                <a:latin typeface="Open Sans 1"/>
                <a:ea typeface="Open Sans 1"/>
                <a:cs typeface="Open Sans 1"/>
                <a:sym typeface="Open Sans 1"/>
              </a:rPr>
              <a:t>come in! And </a:t>
            </a:r>
            <a:r>
              <a:rPr lang="en-US" sz="2400" b="1">
                <a:solidFill>
                  <a:srgbClr val="1C3653"/>
                </a:solidFill>
                <a:latin typeface="Open Sans 1 Bold"/>
                <a:ea typeface="Open Sans 1 Bold"/>
                <a:cs typeface="Open Sans 1 Bold"/>
                <a:sym typeface="Open Sans 1 Bold"/>
              </a:rPr>
              <a:t>community science.</a:t>
            </a:r>
          </a:p>
        </p:txBody>
      </p:sp>
      <p:sp>
        <p:nvSpPr>
          <p:cNvPr id="6" name="TextBox 6"/>
          <p:cNvSpPr txBox="1"/>
          <p:nvPr/>
        </p:nvSpPr>
        <p:spPr>
          <a:xfrm>
            <a:off x="1028700" y="2986697"/>
            <a:ext cx="6872490" cy="379108"/>
          </a:xfrm>
          <a:prstGeom prst="rect">
            <a:avLst/>
          </a:prstGeom>
        </p:spPr>
        <p:txBody>
          <a:bodyPr lIns="0" tIns="0" rIns="0" bIns="0" rtlCol="0" anchor="t">
            <a:spAutoFit/>
          </a:bodyPr>
          <a:lstStyle/>
          <a:p>
            <a:pPr algn="l">
              <a:lnSpc>
                <a:spcPts val="3120"/>
              </a:lnSpc>
            </a:pPr>
            <a:r>
              <a:rPr lang="en-US" sz="2400">
                <a:solidFill>
                  <a:srgbClr val="1C3653"/>
                </a:solidFill>
                <a:latin typeface="Open Sans 1"/>
                <a:ea typeface="Open Sans 1"/>
                <a:cs typeface="Open Sans 1"/>
                <a:sym typeface="Open Sans 1"/>
              </a:rPr>
              <a:t>Over </a:t>
            </a:r>
            <a:r>
              <a:rPr lang="en-US" sz="2400" b="1">
                <a:solidFill>
                  <a:srgbClr val="1C3653"/>
                </a:solidFill>
                <a:latin typeface="Open Sans 1 Bold"/>
                <a:ea typeface="Open Sans 1 Bold"/>
                <a:cs typeface="Open Sans 1 Bold"/>
                <a:sym typeface="Open Sans 1 Bold"/>
              </a:rPr>
              <a:t>2 million!</a:t>
            </a:r>
          </a:p>
        </p:txBody>
      </p:sp>
      <p:sp>
        <p:nvSpPr>
          <p:cNvPr id="7" name="TextBox 7"/>
          <p:cNvSpPr txBox="1"/>
          <p:nvPr/>
        </p:nvSpPr>
        <p:spPr>
          <a:xfrm>
            <a:off x="1028700" y="9130069"/>
            <a:ext cx="6872490" cy="379108"/>
          </a:xfrm>
          <a:prstGeom prst="rect">
            <a:avLst/>
          </a:prstGeom>
        </p:spPr>
        <p:txBody>
          <a:bodyPr lIns="0" tIns="0" rIns="0" bIns="0" rtlCol="0" anchor="t">
            <a:spAutoFit/>
          </a:bodyPr>
          <a:lstStyle/>
          <a:p>
            <a:pPr algn="l">
              <a:lnSpc>
                <a:spcPts val="3120"/>
              </a:lnSpc>
            </a:pPr>
            <a:r>
              <a:rPr lang="en-US" sz="2400" i="1">
                <a:solidFill>
                  <a:srgbClr val="1C3653"/>
                </a:solidFill>
                <a:latin typeface="Open Sans 1 Italics"/>
                <a:ea typeface="Open Sans 1 Italics"/>
                <a:cs typeface="Open Sans 1 Italics"/>
                <a:sym typeface="Open Sans 1 Italics"/>
              </a:rPr>
              <a:t>Source: 2025 Watershed Reports</a:t>
            </a:r>
          </a:p>
        </p:txBody>
      </p:sp>
      <p:sp>
        <p:nvSpPr>
          <p:cNvPr id="8" name="Freeform 8"/>
          <p:cNvSpPr/>
          <p:nvPr/>
        </p:nvSpPr>
        <p:spPr>
          <a:xfrm>
            <a:off x="16588439" y="214452"/>
            <a:ext cx="1341721" cy="1380631"/>
          </a:xfrm>
          <a:custGeom>
            <a:avLst/>
            <a:gdLst/>
            <a:ahLst/>
            <a:cxnLst/>
            <a:rect l="l" t="t" r="r" b="b"/>
            <a:pathLst>
              <a:path w="1341721" h="1380631">
                <a:moveTo>
                  <a:pt x="0" y="0"/>
                </a:moveTo>
                <a:lnTo>
                  <a:pt x="1341722" y="0"/>
                </a:lnTo>
                <a:lnTo>
                  <a:pt x="1341722" y="1380631"/>
                </a:lnTo>
                <a:lnTo>
                  <a:pt x="0" y="1380631"/>
                </a:lnTo>
                <a:lnTo>
                  <a:pt x="0" y="0"/>
                </a:lnTo>
                <a:close/>
              </a:path>
            </a:pathLst>
          </a:custGeom>
          <a:blipFill>
            <a:blip r:embed="rId3"/>
            <a:stretch>
              <a:fillRect/>
            </a:stretch>
          </a:blipFill>
        </p:spPr>
        <p:txBody>
          <a:bodyPr/>
          <a:lstStyle/>
          <a:p>
            <a:endParaRPr lang="en-CA"/>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TextBox 2"/>
          <p:cNvSpPr txBox="1"/>
          <p:nvPr/>
        </p:nvSpPr>
        <p:spPr>
          <a:xfrm>
            <a:off x="1028700" y="1665270"/>
            <a:ext cx="6872490" cy="1600200"/>
          </a:xfrm>
          <a:prstGeom prst="rect">
            <a:avLst/>
          </a:prstGeom>
        </p:spPr>
        <p:txBody>
          <a:bodyPr lIns="0" tIns="0" rIns="0" bIns="0" rtlCol="0" anchor="t">
            <a:spAutoFit/>
          </a:bodyPr>
          <a:lstStyle/>
          <a:p>
            <a:pPr algn="l">
              <a:lnSpc>
                <a:spcPts val="6000"/>
              </a:lnSpc>
            </a:pPr>
            <a:r>
              <a:rPr lang="en-US" sz="6000">
                <a:solidFill>
                  <a:srgbClr val="1C3653"/>
                </a:solidFill>
                <a:latin typeface="Tungsten Rounded 1"/>
                <a:ea typeface="Tungsten Rounded 1"/>
                <a:cs typeface="Tungsten Rounded 1"/>
                <a:sym typeface="Tungsten Rounded 1"/>
              </a:rPr>
              <a:t>Water Rangers builds easy to use tools to collect water quality data. </a:t>
            </a:r>
          </a:p>
        </p:txBody>
      </p:sp>
      <p:sp>
        <p:nvSpPr>
          <p:cNvPr id="3" name="TextBox 3"/>
          <p:cNvSpPr txBox="1"/>
          <p:nvPr/>
        </p:nvSpPr>
        <p:spPr>
          <a:xfrm>
            <a:off x="1028700" y="3973052"/>
            <a:ext cx="6872490" cy="1364533"/>
          </a:xfrm>
          <a:prstGeom prst="rect">
            <a:avLst/>
          </a:prstGeom>
        </p:spPr>
        <p:txBody>
          <a:bodyPr lIns="0" tIns="0" rIns="0" bIns="0" rtlCol="0" anchor="t">
            <a:spAutoFit/>
          </a:bodyPr>
          <a:lstStyle/>
          <a:p>
            <a:pPr algn="l">
              <a:lnSpc>
                <a:spcPts val="3640"/>
              </a:lnSpc>
            </a:pPr>
            <a:r>
              <a:rPr lang="en-US" sz="2800" b="1">
                <a:solidFill>
                  <a:srgbClr val="1C3653"/>
                </a:solidFill>
                <a:latin typeface="Open Sans 1 Bold"/>
                <a:ea typeface="Open Sans 1 Bold"/>
                <a:cs typeface="Open Sans 1 Bold"/>
                <a:sym typeface="Open Sans 1 Bold"/>
              </a:rPr>
              <a:t>Community science</a:t>
            </a:r>
            <a:r>
              <a:rPr lang="en-US" sz="2800">
                <a:solidFill>
                  <a:srgbClr val="1C3653"/>
                </a:solidFill>
                <a:latin typeface="Open Sans 1"/>
                <a:ea typeface="Open Sans 1"/>
                <a:cs typeface="Open Sans 1"/>
                <a:sym typeface="Open Sans 1"/>
              </a:rPr>
              <a:t> is when everyday people work together to collect data and solve problems in their environment.</a:t>
            </a:r>
          </a:p>
        </p:txBody>
      </p:sp>
      <p:sp>
        <p:nvSpPr>
          <p:cNvPr id="4" name="Freeform 4"/>
          <p:cNvSpPr/>
          <p:nvPr/>
        </p:nvSpPr>
        <p:spPr>
          <a:xfrm>
            <a:off x="9279083" y="0"/>
            <a:ext cx="9008917" cy="10287000"/>
          </a:xfrm>
          <a:custGeom>
            <a:avLst/>
            <a:gdLst/>
            <a:ahLst/>
            <a:cxnLst/>
            <a:rect l="l" t="t" r="r" b="b"/>
            <a:pathLst>
              <a:path w="9008917" h="10287000">
                <a:moveTo>
                  <a:pt x="0" y="0"/>
                </a:moveTo>
                <a:lnTo>
                  <a:pt x="9008917" y="0"/>
                </a:lnTo>
                <a:lnTo>
                  <a:pt x="9008917" y="10287000"/>
                </a:lnTo>
                <a:lnTo>
                  <a:pt x="0" y="10287000"/>
                </a:lnTo>
                <a:lnTo>
                  <a:pt x="0" y="0"/>
                </a:lnTo>
                <a:close/>
              </a:path>
            </a:pathLst>
          </a:custGeom>
          <a:blipFill>
            <a:blip r:embed="rId3"/>
            <a:stretch>
              <a:fillRect l="-26489" r="-44790"/>
            </a:stretch>
          </a:blipFill>
        </p:spPr>
        <p:txBody>
          <a:bodyPr/>
          <a:lstStyle/>
          <a:p>
            <a:endParaRPr lang="en-CA"/>
          </a:p>
        </p:txBody>
      </p:sp>
      <p:sp>
        <p:nvSpPr>
          <p:cNvPr id="5" name="TextBox 5"/>
          <p:cNvSpPr txBox="1"/>
          <p:nvPr/>
        </p:nvSpPr>
        <p:spPr>
          <a:xfrm>
            <a:off x="1028700" y="6007095"/>
            <a:ext cx="6872490" cy="2278879"/>
          </a:xfrm>
          <a:prstGeom prst="rect">
            <a:avLst/>
          </a:prstGeom>
        </p:spPr>
        <p:txBody>
          <a:bodyPr lIns="0" tIns="0" rIns="0" bIns="0" rtlCol="0" anchor="t">
            <a:spAutoFit/>
          </a:bodyPr>
          <a:lstStyle/>
          <a:p>
            <a:pPr algn="l">
              <a:lnSpc>
                <a:spcPts val="3640"/>
              </a:lnSpc>
            </a:pPr>
            <a:r>
              <a:rPr lang="en-US" sz="2800">
                <a:solidFill>
                  <a:srgbClr val="1C3653"/>
                </a:solidFill>
                <a:latin typeface="Open Sans 1"/>
                <a:ea typeface="Open Sans 1"/>
                <a:cs typeface="Open Sans 1"/>
                <a:sym typeface="Open Sans 1"/>
              </a:rPr>
              <a:t>We are going to be </a:t>
            </a:r>
            <a:r>
              <a:rPr lang="en-US" sz="2800" b="1">
                <a:solidFill>
                  <a:srgbClr val="1C3653"/>
                </a:solidFill>
                <a:latin typeface="Open Sans 1 Bold"/>
                <a:ea typeface="Open Sans 1 Bold"/>
                <a:cs typeface="Open Sans 1 Bold"/>
                <a:sym typeface="Open Sans 1 Bold"/>
              </a:rPr>
              <a:t>community scientists and test a local water body!</a:t>
            </a:r>
          </a:p>
          <a:p>
            <a:pPr algn="l">
              <a:lnSpc>
                <a:spcPts val="3640"/>
              </a:lnSpc>
            </a:pPr>
            <a:endParaRPr lang="en-US" sz="2800" b="1">
              <a:solidFill>
                <a:srgbClr val="1C3653"/>
              </a:solidFill>
              <a:latin typeface="Open Sans 1 Bold"/>
              <a:ea typeface="Open Sans 1 Bold"/>
              <a:cs typeface="Open Sans 1 Bold"/>
              <a:sym typeface="Open Sans 1 Bold"/>
            </a:endParaRPr>
          </a:p>
          <a:p>
            <a:pPr algn="l">
              <a:lnSpc>
                <a:spcPts val="3640"/>
              </a:lnSpc>
            </a:pPr>
            <a:r>
              <a:rPr lang="en-US" sz="2800">
                <a:solidFill>
                  <a:srgbClr val="1C3653"/>
                </a:solidFill>
                <a:latin typeface="Open Sans 1"/>
                <a:ea typeface="Open Sans 1"/>
                <a:cs typeface="Open Sans 1"/>
                <a:sym typeface="Open Sans 1"/>
              </a:rPr>
              <a:t>What do you know about the water in your community? </a:t>
            </a:r>
          </a:p>
        </p:txBody>
      </p:sp>
      <p:sp>
        <p:nvSpPr>
          <p:cNvPr id="6" name="Freeform 6"/>
          <p:cNvSpPr/>
          <p:nvPr/>
        </p:nvSpPr>
        <p:spPr>
          <a:xfrm>
            <a:off x="16588439" y="214452"/>
            <a:ext cx="1341721" cy="1380631"/>
          </a:xfrm>
          <a:custGeom>
            <a:avLst/>
            <a:gdLst/>
            <a:ahLst/>
            <a:cxnLst/>
            <a:rect l="l" t="t" r="r" b="b"/>
            <a:pathLst>
              <a:path w="1341721" h="1380631">
                <a:moveTo>
                  <a:pt x="0" y="0"/>
                </a:moveTo>
                <a:lnTo>
                  <a:pt x="1341722" y="0"/>
                </a:lnTo>
                <a:lnTo>
                  <a:pt x="1341722" y="1380631"/>
                </a:lnTo>
                <a:lnTo>
                  <a:pt x="0" y="1380631"/>
                </a:lnTo>
                <a:lnTo>
                  <a:pt x="0" y="0"/>
                </a:lnTo>
                <a:close/>
              </a:path>
            </a:pathLst>
          </a:custGeom>
          <a:blipFill>
            <a:blip r:embed="rId4"/>
            <a:stretch>
              <a:fillRect/>
            </a:stretch>
          </a:blipFill>
        </p:spPr>
        <p:txBody>
          <a:bodyPr/>
          <a:lstStyle/>
          <a:p>
            <a:endParaRPr lang="en-CA"/>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7FA3B-A6A8-886D-2545-5CD45EA14519}"/>
            </a:ext>
          </a:extLst>
        </p:cNvPr>
        <p:cNvGrpSpPr/>
        <p:nvPr/>
      </p:nvGrpSpPr>
      <p:grpSpPr>
        <a:xfrm>
          <a:off x="0" y="0"/>
          <a:ext cx="0" cy="0"/>
          <a:chOff x="0" y="0"/>
          <a:chExt cx="0" cy="0"/>
        </a:xfrm>
      </p:grpSpPr>
      <p:pic>
        <p:nvPicPr>
          <p:cNvPr id="108" name="Picture 107" descr="A green mountain with water and buildings&#10;&#10;AI-generated content may be incorrect.">
            <a:extLst>
              <a:ext uri="{FF2B5EF4-FFF2-40B4-BE49-F238E27FC236}">
                <a16:creationId xmlns:a16="http://schemas.microsoft.com/office/drawing/2014/main" id="{69C32DD3-7202-2AA5-44F4-249117DED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grpSp>
        <p:nvGrpSpPr>
          <p:cNvPr id="48" name="Group 48">
            <a:extLst>
              <a:ext uri="{FF2B5EF4-FFF2-40B4-BE49-F238E27FC236}">
                <a16:creationId xmlns:a16="http://schemas.microsoft.com/office/drawing/2014/main" id="{9BCBA068-613F-0D0B-E747-963F3C12FB4D}"/>
              </a:ext>
            </a:extLst>
          </p:cNvPr>
          <p:cNvGrpSpPr/>
          <p:nvPr/>
        </p:nvGrpSpPr>
        <p:grpSpPr>
          <a:xfrm>
            <a:off x="12565933" y="257577"/>
            <a:ext cx="3481612" cy="3470054"/>
            <a:chOff x="0" y="0"/>
            <a:chExt cx="4642149" cy="4626738"/>
          </a:xfrm>
        </p:grpSpPr>
        <p:grpSp>
          <p:nvGrpSpPr>
            <p:cNvPr id="49" name="Group 49">
              <a:extLst>
                <a:ext uri="{FF2B5EF4-FFF2-40B4-BE49-F238E27FC236}">
                  <a16:creationId xmlns:a16="http://schemas.microsoft.com/office/drawing/2014/main" id="{8627C0B4-91C3-12B1-6679-3472F7B16B7D}"/>
                </a:ext>
              </a:extLst>
            </p:cNvPr>
            <p:cNvGrpSpPr/>
            <p:nvPr/>
          </p:nvGrpSpPr>
          <p:grpSpPr>
            <a:xfrm>
              <a:off x="0" y="0"/>
              <a:ext cx="4642149" cy="4626738"/>
              <a:chOff x="0" y="0"/>
              <a:chExt cx="932864" cy="929767"/>
            </a:xfrm>
          </p:grpSpPr>
          <p:sp>
            <p:nvSpPr>
              <p:cNvPr id="50" name="Freeform 50">
                <a:extLst>
                  <a:ext uri="{FF2B5EF4-FFF2-40B4-BE49-F238E27FC236}">
                    <a16:creationId xmlns:a16="http://schemas.microsoft.com/office/drawing/2014/main" id="{87E02BAD-A2B1-A46F-F6E2-0BEAA3E67515}"/>
                  </a:ext>
                </a:extLst>
              </p:cNvPr>
              <p:cNvSpPr/>
              <p:nvPr/>
            </p:nvSpPr>
            <p:spPr>
              <a:xfrm>
                <a:off x="0" y="0"/>
                <a:ext cx="932864" cy="929767"/>
              </a:xfrm>
              <a:custGeom>
                <a:avLst/>
                <a:gdLst/>
                <a:ahLst/>
                <a:cxnLst/>
                <a:rect l="l" t="t" r="r" b="b"/>
                <a:pathLst>
                  <a:path w="932864" h="929767">
                    <a:moveTo>
                      <a:pt x="466432" y="0"/>
                    </a:moveTo>
                    <a:cubicBezTo>
                      <a:pt x="208829" y="0"/>
                      <a:pt x="0" y="208136"/>
                      <a:pt x="0" y="464884"/>
                    </a:cubicBezTo>
                    <a:cubicBezTo>
                      <a:pt x="0" y="721632"/>
                      <a:pt x="208829" y="929767"/>
                      <a:pt x="466432" y="929767"/>
                    </a:cubicBezTo>
                    <a:cubicBezTo>
                      <a:pt x="724035" y="929767"/>
                      <a:pt x="932864" y="721632"/>
                      <a:pt x="932864" y="464884"/>
                    </a:cubicBezTo>
                    <a:cubicBezTo>
                      <a:pt x="932864" y="208136"/>
                      <a:pt x="724035" y="0"/>
                      <a:pt x="466432" y="0"/>
                    </a:cubicBezTo>
                    <a:close/>
                  </a:path>
                </a:pathLst>
              </a:custGeom>
              <a:solidFill>
                <a:srgbClr val="1C3653"/>
              </a:solidFill>
            </p:spPr>
            <p:txBody>
              <a:bodyPr/>
              <a:lstStyle/>
              <a:p>
                <a:endParaRPr lang="en-CA"/>
              </a:p>
            </p:txBody>
          </p:sp>
          <p:sp>
            <p:nvSpPr>
              <p:cNvPr id="51" name="TextBox 51">
                <a:extLst>
                  <a:ext uri="{FF2B5EF4-FFF2-40B4-BE49-F238E27FC236}">
                    <a16:creationId xmlns:a16="http://schemas.microsoft.com/office/drawing/2014/main" id="{C10A8A8C-D251-1848-3607-4DBD6ADC5888}"/>
                  </a:ext>
                </a:extLst>
              </p:cNvPr>
              <p:cNvSpPr txBox="1"/>
              <p:nvPr/>
            </p:nvSpPr>
            <p:spPr>
              <a:xfrm>
                <a:off x="87456" y="77641"/>
                <a:ext cx="757952" cy="764961"/>
              </a:xfrm>
              <a:prstGeom prst="rect">
                <a:avLst/>
              </a:prstGeom>
            </p:spPr>
            <p:txBody>
              <a:bodyPr lIns="49790" tIns="49790" rIns="49790" bIns="49790" rtlCol="0" anchor="ctr"/>
              <a:lstStyle/>
              <a:p>
                <a:pPr algn="ctr">
                  <a:lnSpc>
                    <a:spcPts val="333"/>
                  </a:lnSpc>
                </a:pPr>
                <a:endParaRPr/>
              </a:p>
            </p:txBody>
          </p:sp>
        </p:grpSp>
        <p:sp>
          <p:nvSpPr>
            <p:cNvPr id="52" name="TextBox 52">
              <a:extLst>
                <a:ext uri="{FF2B5EF4-FFF2-40B4-BE49-F238E27FC236}">
                  <a16:creationId xmlns:a16="http://schemas.microsoft.com/office/drawing/2014/main" id="{39AC358A-1600-BE30-8D98-0B0997AEE0EA}"/>
                </a:ext>
              </a:extLst>
            </p:cNvPr>
            <p:cNvSpPr txBox="1"/>
            <p:nvPr/>
          </p:nvSpPr>
          <p:spPr>
            <a:xfrm>
              <a:off x="915711" y="500590"/>
              <a:ext cx="2810726" cy="702346"/>
            </a:xfrm>
            <a:prstGeom prst="rect">
              <a:avLst/>
            </a:prstGeom>
          </p:spPr>
          <p:txBody>
            <a:bodyPr lIns="0" tIns="0" rIns="0" bIns="0" rtlCol="0" anchor="t">
              <a:spAutoFit/>
            </a:bodyPr>
            <a:lstStyle/>
            <a:p>
              <a:pPr algn="ctr">
                <a:lnSpc>
                  <a:spcPts val="3960"/>
                </a:lnSpc>
              </a:pPr>
              <a:r>
                <a:rPr lang="en-US" sz="3600" b="1">
                  <a:solidFill>
                    <a:srgbClr val="FFFFFF"/>
                  </a:solidFill>
                  <a:latin typeface="Tungsten Rounded 1"/>
                  <a:ea typeface="Tungsten Rounded 1"/>
                  <a:cs typeface="Tungsten Rounded 1"/>
                  <a:sym typeface="Tungsten Rounded 1"/>
                </a:rPr>
                <a:t>Did you know? </a:t>
              </a:r>
            </a:p>
          </p:txBody>
        </p:sp>
        <p:sp>
          <p:nvSpPr>
            <p:cNvPr id="53" name="TextBox 53">
              <a:extLst>
                <a:ext uri="{FF2B5EF4-FFF2-40B4-BE49-F238E27FC236}">
                  <a16:creationId xmlns:a16="http://schemas.microsoft.com/office/drawing/2014/main" id="{EFA7C814-A62B-07B8-5550-38FCB056F97B}"/>
                </a:ext>
              </a:extLst>
            </p:cNvPr>
            <p:cNvSpPr txBox="1"/>
            <p:nvPr/>
          </p:nvSpPr>
          <p:spPr>
            <a:xfrm>
              <a:off x="625507" y="1368336"/>
              <a:ext cx="3391136" cy="2920644"/>
            </a:xfrm>
            <a:prstGeom prst="rect">
              <a:avLst/>
            </a:prstGeom>
          </p:spPr>
          <p:txBody>
            <a:bodyPr lIns="0" tIns="0" rIns="0" bIns="0" rtlCol="0" anchor="t">
              <a:spAutoFit/>
            </a:bodyPr>
            <a:lstStyle/>
            <a:p>
              <a:pPr algn="ctr">
                <a:lnSpc>
                  <a:spcPts val="2239"/>
                </a:lnSpc>
              </a:pPr>
              <a:r>
                <a:rPr lang="en-US" sz="1599">
                  <a:solidFill>
                    <a:srgbClr val="FFFFFF"/>
                  </a:solidFill>
                  <a:latin typeface="Open Sans 1"/>
                  <a:ea typeface="Open Sans 1"/>
                  <a:cs typeface="Open Sans 1"/>
                  <a:sym typeface="Open Sans 1"/>
                </a:rPr>
                <a:t>Canada has </a:t>
              </a:r>
              <a:r>
                <a:rPr lang="en-US" sz="1599" b="1">
                  <a:solidFill>
                    <a:srgbClr val="FFFFFF"/>
                  </a:solidFill>
                  <a:latin typeface="Open Sans 1 Bold"/>
                  <a:ea typeface="Open Sans 1 Bold"/>
                  <a:cs typeface="Open Sans 1 Bold"/>
                  <a:sym typeface="Open Sans 1 Bold"/>
                </a:rPr>
                <a:t>11 major watersheds</a:t>
              </a:r>
              <a:r>
                <a:rPr lang="en-US" sz="1599">
                  <a:solidFill>
                    <a:srgbClr val="FFFFFF"/>
                  </a:solidFill>
                  <a:latin typeface="Open Sans 1"/>
                  <a:ea typeface="Open Sans 1"/>
                  <a:cs typeface="Open Sans 1"/>
                  <a:sym typeface="Open Sans 1"/>
                </a:rPr>
                <a:t> and </a:t>
              </a:r>
              <a:r>
                <a:rPr lang="en-US" sz="1599" b="1">
                  <a:solidFill>
                    <a:srgbClr val="FFFFFF"/>
                  </a:solidFill>
                  <a:latin typeface="Open Sans 1 Bold"/>
                  <a:ea typeface="Open Sans 1 Bold"/>
                  <a:cs typeface="Open Sans 1 Bold"/>
                  <a:sym typeface="Open Sans 1 Bold"/>
                </a:rPr>
                <a:t>164 </a:t>
              </a:r>
            </a:p>
            <a:p>
              <a:pPr algn="ctr">
                <a:lnSpc>
                  <a:spcPts val="2239"/>
                </a:lnSpc>
              </a:pPr>
              <a:r>
                <a:rPr lang="en-US" sz="1599" b="1">
                  <a:solidFill>
                    <a:srgbClr val="FFFFFF"/>
                  </a:solidFill>
                  <a:latin typeface="Open Sans 1 Bold"/>
                  <a:ea typeface="Open Sans 1 Bold"/>
                  <a:cs typeface="Open Sans 1 Bold"/>
                  <a:sym typeface="Open Sans 1 Bold"/>
                </a:rPr>
                <a:t>sub-watersheds</a:t>
              </a:r>
              <a:r>
                <a:rPr lang="en-US" sz="1599">
                  <a:solidFill>
                    <a:srgbClr val="FFFFFF"/>
                  </a:solidFill>
                  <a:latin typeface="Open Sans 1"/>
                  <a:ea typeface="Open Sans 1"/>
                  <a:cs typeface="Open Sans 1"/>
                  <a:sym typeface="Open Sans 1"/>
                </a:rPr>
                <a:t>, with five basins that flow into the ocean: the Pacific, Arctic, Hudson Bay, Atlantic, and Gulf of Mexico.</a:t>
              </a:r>
            </a:p>
            <a:p>
              <a:pPr algn="ctr">
                <a:lnSpc>
                  <a:spcPts val="2239"/>
                </a:lnSpc>
              </a:pPr>
              <a:endParaRPr lang="en-US" sz="1599">
                <a:solidFill>
                  <a:srgbClr val="FFFFFF"/>
                </a:solidFill>
                <a:latin typeface="Open Sans 1"/>
                <a:ea typeface="Open Sans 1"/>
                <a:cs typeface="Open Sans 1"/>
                <a:sym typeface="Open Sans 1"/>
              </a:endParaRPr>
            </a:p>
          </p:txBody>
        </p:sp>
      </p:grpSp>
      <p:sp>
        <p:nvSpPr>
          <p:cNvPr id="63" name="TextBox 63">
            <a:extLst>
              <a:ext uri="{FF2B5EF4-FFF2-40B4-BE49-F238E27FC236}">
                <a16:creationId xmlns:a16="http://schemas.microsoft.com/office/drawing/2014/main" id="{ADA6CC1C-CEE7-508E-3E45-6FC9E4ACFAC3}"/>
              </a:ext>
            </a:extLst>
          </p:cNvPr>
          <p:cNvSpPr txBox="1"/>
          <p:nvPr/>
        </p:nvSpPr>
        <p:spPr>
          <a:xfrm>
            <a:off x="778782" y="1789085"/>
            <a:ext cx="5014524" cy="2182941"/>
          </a:xfrm>
          <a:prstGeom prst="rect">
            <a:avLst/>
          </a:prstGeom>
        </p:spPr>
        <p:txBody>
          <a:bodyPr lIns="0" tIns="0" rIns="0" bIns="0" rtlCol="0" anchor="t">
            <a:spAutoFit/>
          </a:bodyPr>
          <a:lstStyle/>
          <a:p>
            <a:pPr algn="l">
              <a:lnSpc>
                <a:spcPts val="2549"/>
              </a:lnSpc>
            </a:pPr>
            <a:r>
              <a:rPr lang="en-US" sz="1699">
                <a:solidFill>
                  <a:srgbClr val="1C3653"/>
                </a:solidFill>
                <a:latin typeface="Open Sans 1"/>
                <a:ea typeface="Open Sans 1"/>
                <a:cs typeface="Open Sans 1"/>
                <a:sym typeface="Open Sans 1"/>
              </a:rPr>
              <a:t>A watershed is an </a:t>
            </a:r>
            <a:r>
              <a:rPr lang="en-US" sz="1699" b="1">
                <a:solidFill>
                  <a:srgbClr val="1C3653"/>
                </a:solidFill>
                <a:latin typeface="Open Sans 1 Bold"/>
                <a:ea typeface="Open Sans 1 Bold"/>
                <a:cs typeface="Open Sans 1 Bold"/>
                <a:sym typeface="Open Sans 1 Bold"/>
              </a:rPr>
              <a:t>area of land </a:t>
            </a:r>
            <a:r>
              <a:rPr lang="en-US" sz="1699">
                <a:solidFill>
                  <a:srgbClr val="1C3653"/>
                </a:solidFill>
                <a:latin typeface="Open Sans 1"/>
                <a:ea typeface="Open Sans 1"/>
                <a:cs typeface="Open Sans 1"/>
                <a:sym typeface="Open Sans 1"/>
              </a:rPr>
              <a:t>that collects precipitation and drains it through a network of streams and rivers into a common body of water. Every place on land is part of a watershed, and so your actions affect more than just your immediate surroundings: water problems flow, and most eventually end up in the ocean.</a:t>
            </a:r>
          </a:p>
        </p:txBody>
      </p:sp>
      <p:grpSp>
        <p:nvGrpSpPr>
          <p:cNvPr id="81" name="Group 81">
            <a:extLst>
              <a:ext uri="{FF2B5EF4-FFF2-40B4-BE49-F238E27FC236}">
                <a16:creationId xmlns:a16="http://schemas.microsoft.com/office/drawing/2014/main" id="{9549FD42-1A8A-3F3A-E851-EFEA82600F6E}"/>
              </a:ext>
            </a:extLst>
          </p:cNvPr>
          <p:cNvGrpSpPr/>
          <p:nvPr/>
        </p:nvGrpSpPr>
        <p:grpSpPr>
          <a:xfrm>
            <a:off x="1390881" y="5358450"/>
            <a:ext cx="3402300" cy="3275192"/>
            <a:chOff x="0" y="0"/>
            <a:chExt cx="4536400" cy="4366923"/>
          </a:xfrm>
        </p:grpSpPr>
        <p:grpSp>
          <p:nvGrpSpPr>
            <p:cNvPr id="82" name="Group 82">
              <a:extLst>
                <a:ext uri="{FF2B5EF4-FFF2-40B4-BE49-F238E27FC236}">
                  <a16:creationId xmlns:a16="http://schemas.microsoft.com/office/drawing/2014/main" id="{69F45C64-9355-D473-3CD2-649B5F9023A2}"/>
                </a:ext>
              </a:extLst>
            </p:cNvPr>
            <p:cNvGrpSpPr/>
            <p:nvPr/>
          </p:nvGrpSpPr>
          <p:grpSpPr>
            <a:xfrm>
              <a:off x="0" y="0"/>
              <a:ext cx="4536400" cy="4366923"/>
              <a:chOff x="0" y="0"/>
              <a:chExt cx="814743" cy="784305"/>
            </a:xfrm>
          </p:grpSpPr>
          <p:sp>
            <p:nvSpPr>
              <p:cNvPr id="83" name="Freeform 83">
                <a:extLst>
                  <a:ext uri="{FF2B5EF4-FFF2-40B4-BE49-F238E27FC236}">
                    <a16:creationId xmlns:a16="http://schemas.microsoft.com/office/drawing/2014/main" id="{B52BE92A-379E-8CC0-4923-246A9A607684}"/>
                  </a:ext>
                </a:extLst>
              </p:cNvPr>
              <p:cNvSpPr/>
              <p:nvPr/>
            </p:nvSpPr>
            <p:spPr>
              <a:xfrm>
                <a:off x="0" y="0"/>
                <a:ext cx="814743" cy="784305"/>
              </a:xfrm>
              <a:custGeom>
                <a:avLst/>
                <a:gdLst/>
                <a:ahLst/>
                <a:cxnLst/>
                <a:rect l="l" t="t" r="r" b="b"/>
                <a:pathLst>
                  <a:path w="814743" h="784305">
                    <a:moveTo>
                      <a:pt x="407372" y="0"/>
                    </a:moveTo>
                    <a:cubicBezTo>
                      <a:pt x="182386" y="0"/>
                      <a:pt x="0" y="175573"/>
                      <a:pt x="0" y="392152"/>
                    </a:cubicBezTo>
                    <a:cubicBezTo>
                      <a:pt x="0" y="608732"/>
                      <a:pt x="182386" y="784305"/>
                      <a:pt x="407372" y="784305"/>
                    </a:cubicBezTo>
                    <a:cubicBezTo>
                      <a:pt x="632357" y="784305"/>
                      <a:pt x="814743" y="608732"/>
                      <a:pt x="814743" y="392152"/>
                    </a:cubicBezTo>
                    <a:cubicBezTo>
                      <a:pt x="814743" y="175573"/>
                      <a:pt x="632357" y="0"/>
                      <a:pt x="407372" y="0"/>
                    </a:cubicBezTo>
                    <a:close/>
                  </a:path>
                </a:pathLst>
              </a:custGeom>
              <a:solidFill>
                <a:srgbClr val="1C3653"/>
              </a:solidFill>
            </p:spPr>
            <p:txBody>
              <a:bodyPr/>
              <a:lstStyle/>
              <a:p>
                <a:endParaRPr lang="en-CA"/>
              </a:p>
            </p:txBody>
          </p:sp>
          <p:sp>
            <p:nvSpPr>
              <p:cNvPr id="84" name="TextBox 84">
                <a:extLst>
                  <a:ext uri="{FF2B5EF4-FFF2-40B4-BE49-F238E27FC236}">
                    <a16:creationId xmlns:a16="http://schemas.microsoft.com/office/drawing/2014/main" id="{056A5001-8AB9-0633-E3D5-67342FF8B8B3}"/>
                  </a:ext>
                </a:extLst>
              </p:cNvPr>
              <p:cNvSpPr txBox="1"/>
              <p:nvPr/>
            </p:nvSpPr>
            <p:spPr>
              <a:xfrm>
                <a:off x="76382" y="64004"/>
                <a:ext cx="661979" cy="646773"/>
              </a:xfrm>
              <a:prstGeom prst="rect">
                <a:avLst/>
              </a:prstGeom>
            </p:spPr>
            <p:txBody>
              <a:bodyPr lIns="27109" tIns="27109" rIns="27109" bIns="27109" rtlCol="0" anchor="ctr"/>
              <a:lstStyle/>
              <a:p>
                <a:pPr algn="ctr">
                  <a:lnSpc>
                    <a:spcPts val="333"/>
                  </a:lnSpc>
                </a:pPr>
                <a:endParaRPr/>
              </a:p>
            </p:txBody>
          </p:sp>
        </p:grpSp>
        <p:sp>
          <p:nvSpPr>
            <p:cNvPr id="85" name="TextBox 85">
              <a:extLst>
                <a:ext uri="{FF2B5EF4-FFF2-40B4-BE49-F238E27FC236}">
                  <a16:creationId xmlns:a16="http://schemas.microsoft.com/office/drawing/2014/main" id="{411A6EF7-A73F-CDC5-31A7-BB9CAD4F800F}"/>
                </a:ext>
              </a:extLst>
            </p:cNvPr>
            <p:cNvSpPr txBox="1"/>
            <p:nvPr/>
          </p:nvSpPr>
          <p:spPr>
            <a:xfrm>
              <a:off x="962144" y="760194"/>
              <a:ext cx="2612112" cy="729385"/>
            </a:xfrm>
            <a:prstGeom prst="rect">
              <a:avLst/>
            </a:prstGeom>
          </p:spPr>
          <p:txBody>
            <a:bodyPr lIns="0" tIns="0" rIns="0" bIns="0" rtlCol="0" anchor="t">
              <a:spAutoFit/>
            </a:bodyPr>
            <a:lstStyle/>
            <a:p>
              <a:pPr algn="ctr">
                <a:lnSpc>
                  <a:spcPts val="4069"/>
                </a:lnSpc>
              </a:pPr>
              <a:r>
                <a:rPr lang="en-US" sz="3699">
                  <a:solidFill>
                    <a:srgbClr val="FFFFFF"/>
                  </a:solidFill>
                  <a:latin typeface="Tungsten Rounded 1"/>
                  <a:ea typeface="Tungsten Rounded 1"/>
                  <a:cs typeface="Tungsten Rounded 1"/>
                  <a:sym typeface="Tungsten Rounded 1"/>
                </a:rPr>
                <a:t>Flowing where?</a:t>
              </a:r>
            </a:p>
          </p:txBody>
        </p:sp>
        <p:sp>
          <p:nvSpPr>
            <p:cNvPr id="86" name="TextBox 86">
              <a:extLst>
                <a:ext uri="{FF2B5EF4-FFF2-40B4-BE49-F238E27FC236}">
                  <a16:creationId xmlns:a16="http://schemas.microsoft.com/office/drawing/2014/main" id="{628DE162-F984-F1CD-FDFB-FAC00A0C3E7F}"/>
                </a:ext>
              </a:extLst>
            </p:cNvPr>
            <p:cNvSpPr txBox="1"/>
            <p:nvPr/>
          </p:nvSpPr>
          <p:spPr>
            <a:xfrm>
              <a:off x="550660" y="1644104"/>
              <a:ext cx="3435079" cy="2184080"/>
            </a:xfrm>
            <a:prstGeom prst="rect">
              <a:avLst/>
            </a:prstGeom>
          </p:spPr>
          <p:txBody>
            <a:bodyPr lIns="0" tIns="0" rIns="0" bIns="0" rtlCol="0" anchor="t">
              <a:spAutoFit/>
            </a:bodyPr>
            <a:lstStyle/>
            <a:p>
              <a:pPr algn="ctr">
                <a:lnSpc>
                  <a:spcPts val="2239"/>
                </a:lnSpc>
              </a:pPr>
              <a:r>
                <a:rPr lang="en-US" sz="1599">
                  <a:solidFill>
                    <a:srgbClr val="FFFFFF"/>
                  </a:solidFill>
                  <a:latin typeface="Open Sans 1"/>
                  <a:ea typeface="Open Sans 1"/>
                  <a:cs typeface="Open Sans 1"/>
                  <a:sym typeface="Open Sans 1"/>
                </a:rPr>
                <a:t>Understanding how you fit in your watershed helps you better understand your impacts. What’s upstream? What’s downstream? </a:t>
              </a:r>
            </a:p>
          </p:txBody>
        </p:sp>
      </p:grpSp>
      <p:sp>
        <p:nvSpPr>
          <p:cNvPr id="97" name="TextBox 97">
            <a:extLst>
              <a:ext uri="{FF2B5EF4-FFF2-40B4-BE49-F238E27FC236}">
                <a16:creationId xmlns:a16="http://schemas.microsoft.com/office/drawing/2014/main" id="{36A658DF-A0A7-4899-9A12-FA112F4F226B}"/>
              </a:ext>
            </a:extLst>
          </p:cNvPr>
          <p:cNvSpPr txBox="1"/>
          <p:nvPr/>
        </p:nvSpPr>
        <p:spPr>
          <a:xfrm>
            <a:off x="718272" y="879731"/>
            <a:ext cx="6499381" cy="781712"/>
          </a:xfrm>
          <a:prstGeom prst="rect">
            <a:avLst/>
          </a:prstGeom>
        </p:spPr>
        <p:txBody>
          <a:bodyPr lIns="0" tIns="0" rIns="0" bIns="0" rtlCol="0" anchor="t">
            <a:spAutoFit/>
          </a:bodyPr>
          <a:lstStyle/>
          <a:p>
            <a:pPr algn="l">
              <a:lnSpc>
                <a:spcPts val="5829"/>
              </a:lnSpc>
            </a:pPr>
            <a:r>
              <a:rPr lang="en-US" sz="5299" b="1">
                <a:solidFill>
                  <a:srgbClr val="1C3653"/>
                </a:solidFill>
                <a:latin typeface="Tungsten Rounded 1"/>
                <a:ea typeface="Tungsten Rounded 1"/>
                <a:cs typeface="Tungsten Rounded 1"/>
                <a:sym typeface="Tungsten Rounded 1"/>
              </a:rPr>
              <a:t>What is a watershed? </a:t>
            </a:r>
          </a:p>
        </p:txBody>
      </p:sp>
      <p:sp>
        <p:nvSpPr>
          <p:cNvPr id="106" name="Freeform 106">
            <a:extLst>
              <a:ext uri="{FF2B5EF4-FFF2-40B4-BE49-F238E27FC236}">
                <a16:creationId xmlns:a16="http://schemas.microsoft.com/office/drawing/2014/main" id="{F3B0CD86-5824-DD4F-6FB4-B5D5AC9A1BE7}"/>
              </a:ext>
            </a:extLst>
          </p:cNvPr>
          <p:cNvSpPr/>
          <p:nvPr/>
        </p:nvSpPr>
        <p:spPr>
          <a:xfrm>
            <a:off x="16588439" y="214452"/>
            <a:ext cx="1341721" cy="1380631"/>
          </a:xfrm>
          <a:custGeom>
            <a:avLst/>
            <a:gdLst/>
            <a:ahLst/>
            <a:cxnLst/>
            <a:rect l="l" t="t" r="r" b="b"/>
            <a:pathLst>
              <a:path w="1341721" h="1380631">
                <a:moveTo>
                  <a:pt x="0" y="0"/>
                </a:moveTo>
                <a:lnTo>
                  <a:pt x="1341722" y="0"/>
                </a:lnTo>
                <a:lnTo>
                  <a:pt x="1341722" y="1380631"/>
                </a:lnTo>
                <a:lnTo>
                  <a:pt x="0" y="1380631"/>
                </a:lnTo>
                <a:lnTo>
                  <a:pt x="0" y="0"/>
                </a:lnTo>
                <a:close/>
              </a:path>
            </a:pathLst>
          </a:custGeom>
          <a:blipFill>
            <a:blip r:embed="rId4"/>
            <a:stretch>
              <a:fillRect/>
            </a:stretch>
          </a:blipFill>
        </p:spPr>
        <p:txBody>
          <a:bodyPr/>
          <a:lstStyle/>
          <a:p>
            <a:endParaRPr lang="en-CA"/>
          </a:p>
        </p:txBody>
      </p:sp>
    </p:spTree>
    <p:extLst>
      <p:ext uri="{BB962C8B-B14F-4D97-AF65-F5344CB8AC3E}">
        <p14:creationId xmlns:p14="http://schemas.microsoft.com/office/powerpoint/2010/main" val="1510371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a:off x="16714113" y="213218"/>
            <a:ext cx="1090375" cy="1121996"/>
          </a:xfrm>
          <a:custGeom>
            <a:avLst/>
            <a:gdLst/>
            <a:ahLst/>
            <a:cxnLst/>
            <a:rect l="l" t="t" r="r" b="b"/>
            <a:pathLst>
              <a:path w="1090375" h="1121996">
                <a:moveTo>
                  <a:pt x="0" y="0"/>
                </a:moveTo>
                <a:lnTo>
                  <a:pt x="1090374" y="0"/>
                </a:lnTo>
                <a:lnTo>
                  <a:pt x="1090374" y="1121996"/>
                </a:lnTo>
                <a:lnTo>
                  <a:pt x="0" y="1121996"/>
                </a:lnTo>
                <a:lnTo>
                  <a:pt x="0" y="0"/>
                </a:lnTo>
                <a:close/>
              </a:path>
            </a:pathLst>
          </a:custGeom>
          <a:blipFill>
            <a:blip r:embed="rId2"/>
            <a:stretch>
              <a:fillRect/>
            </a:stretch>
          </a:blipFill>
        </p:spPr>
        <p:txBody>
          <a:bodyPr/>
          <a:lstStyle/>
          <a:p>
            <a:endParaRPr lang="en-CA"/>
          </a:p>
        </p:txBody>
      </p:sp>
      <p:sp>
        <p:nvSpPr>
          <p:cNvPr id="3" name="TextBox 3"/>
          <p:cNvSpPr txBox="1"/>
          <p:nvPr/>
        </p:nvSpPr>
        <p:spPr>
          <a:xfrm>
            <a:off x="1028700" y="755776"/>
            <a:ext cx="14672425" cy="1046440"/>
          </a:xfrm>
          <a:prstGeom prst="rect">
            <a:avLst/>
          </a:prstGeom>
        </p:spPr>
        <p:txBody>
          <a:bodyPr lIns="0" tIns="0" rIns="0" bIns="0" rtlCol="0" anchor="t">
            <a:spAutoFit/>
          </a:bodyPr>
          <a:lstStyle/>
          <a:p>
            <a:pPr algn="l">
              <a:lnSpc>
                <a:spcPts val="8800"/>
              </a:lnSpc>
            </a:pPr>
            <a:r>
              <a:rPr lang="en-US" sz="6500" dirty="0">
                <a:solidFill>
                  <a:srgbClr val="1C3653"/>
                </a:solidFill>
                <a:latin typeface="Tungsten Rounded 1"/>
                <a:ea typeface="Tungsten Rounded 1"/>
                <a:cs typeface="Tungsten Rounded 1"/>
                <a:sym typeface="Tungsten Rounded 1"/>
              </a:rPr>
              <a:t>Qualitative observations</a:t>
            </a:r>
          </a:p>
        </p:txBody>
      </p:sp>
      <p:sp>
        <p:nvSpPr>
          <p:cNvPr id="4" name="Freeform 4"/>
          <p:cNvSpPr/>
          <p:nvPr/>
        </p:nvSpPr>
        <p:spPr>
          <a:xfrm>
            <a:off x="16588439" y="214452"/>
            <a:ext cx="1341721" cy="1380631"/>
          </a:xfrm>
          <a:custGeom>
            <a:avLst/>
            <a:gdLst/>
            <a:ahLst/>
            <a:cxnLst/>
            <a:rect l="l" t="t" r="r" b="b"/>
            <a:pathLst>
              <a:path w="1341721" h="1380631">
                <a:moveTo>
                  <a:pt x="0" y="0"/>
                </a:moveTo>
                <a:lnTo>
                  <a:pt x="1341722" y="0"/>
                </a:lnTo>
                <a:lnTo>
                  <a:pt x="1341722" y="1380631"/>
                </a:lnTo>
                <a:lnTo>
                  <a:pt x="0" y="1380631"/>
                </a:lnTo>
                <a:lnTo>
                  <a:pt x="0" y="0"/>
                </a:lnTo>
                <a:close/>
              </a:path>
            </a:pathLst>
          </a:custGeom>
          <a:blipFill>
            <a:blip r:embed="rId3"/>
            <a:stretch>
              <a:fillRect/>
            </a:stretch>
          </a:blipFill>
        </p:spPr>
        <p:txBody>
          <a:bodyPr/>
          <a:lstStyle/>
          <a:p>
            <a:endParaRPr lang="en-CA"/>
          </a:p>
        </p:txBody>
      </p:sp>
      <p:sp>
        <p:nvSpPr>
          <p:cNvPr id="5" name="TextBox 5"/>
          <p:cNvSpPr txBox="1"/>
          <p:nvPr/>
        </p:nvSpPr>
        <p:spPr>
          <a:xfrm>
            <a:off x="1028700" y="2112726"/>
            <a:ext cx="12102911" cy="473101"/>
          </a:xfrm>
          <a:prstGeom prst="rect">
            <a:avLst/>
          </a:prstGeom>
        </p:spPr>
        <p:txBody>
          <a:bodyPr lIns="0" tIns="0" rIns="0" bIns="0" rtlCol="0" anchor="t">
            <a:spAutoFit/>
          </a:bodyPr>
          <a:lstStyle/>
          <a:p>
            <a:pPr algn="l">
              <a:lnSpc>
                <a:spcPts val="3925"/>
              </a:lnSpc>
            </a:pPr>
            <a:r>
              <a:rPr lang="en-US" sz="2500">
                <a:solidFill>
                  <a:srgbClr val="1C3653"/>
                </a:solidFill>
                <a:latin typeface="Open Sans 1"/>
                <a:ea typeface="Open Sans 1"/>
                <a:cs typeface="Open Sans 1"/>
                <a:sym typeface="Open Sans 1"/>
              </a:rPr>
              <a:t>Observations you make with your </a:t>
            </a:r>
            <a:r>
              <a:rPr lang="en-US" sz="2500" b="1">
                <a:solidFill>
                  <a:srgbClr val="1C3653"/>
                </a:solidFill>
                <a:latin typeface="Open Sans 1 Bold"/>
                <a:ea typeface="Open Sans 1 Bold"/>
                <a:cs typeface="Open Sans 1 Bold"/>
                <a:sym typeface="Open Sans 1 Bold"/>
              </a:rPr>
              <a:t>senses</a:t>
            </a:r>
            <a:r>
              <a:rPr lang="en-US" sz="2500">
                <a:solidFill>
                  <a:srgbClr val="1C3653"/>
                </a:solidFill>
                <a:latin typeface="Open Sans 1"/>
                <a:ea typeface="Open Sans 1"/>
                <a:cs typeface="Open Sans 1"/>
                <a:sym typeface="Open Sans 1"/>
              </a:rPr>
              <a:t>.</a:t>
            </a:r>
          </a:p>
        </p:txBody>
      </p:sp>
      <p:grpSp>
        <p:nvGrpSpPr>
          <p:cNvPr id="6" name="Group 6"/>
          <p:cNvGrpSpPr/>
          <p:nvPr/>
        </p:nvGrpSpPr>
        <p:grpSpPr>
          <a:xfrm>
            <a:off x="10706393" y="0"/>
            <a:ext cx="7581607" cy="10287000"/>
            <a:chOff x="0" y="0"/>
            <a:chExt cx="1174589" cy="1593725"/>
          </a:xfrm>
        </p:grpSpPr>
        <p:sp>
          <p:nvSpPr>
            <p:cNvPr id="7" name="Freeform 7"/>
            <p:cNvSpPr/>
            <p:nvPr/>
          </p:nvSpPr>
          <p:spPr>
            <a:xfrm>
              <a:off x="0" y="0"/>
              <a:ext cx="1174589" cy="1593725"/>
            </a:xfrm>
            <a:custGeom>
              <a:avLst/>
              <a:gdLst/>
              <a:ahLst/>
              <a:cxnLst/>
              <a:rect l="l" t="t" r="r" b="b"/>
              <a:pathLst>
                <a:path w="1174589" h="1593725">
                  <a:moveTo>
                    <a:pt x="0" y="0"/>
                  </a:moveTo>
                  <a:lnTo>
                    <a:pt x="1174589" y="0"/>
                  </a:lnTo>
                  <a:lnTo>
                    <a:pt x="1174589" y="1593725"/>
                  </a:lnTo>
                  <a:lnTo>
                    <a:pt x="0" y="1593725"/>
                  </a:lnTo>
                  <a:close/>
                </a:path>
              </a:pathLst>
            </a:custGeom>
            <a:blipFill>
              <a:blip r:embed="rId4"/>
              <a:stretch>
                <a:fillRect l="-17841" r="-17841"/>
              </a:stretch>
            </a:blipFill>
          </p:spPr>
          <p:txBody>
            <a:bodyPr/>
            <a:lstStyle/>
            <a:p>
              <a:endParaRPr lang="en-CA"/>
            </a:p>
          </p:txBody>
        </p:sp>
      </p:grpSp>
      <p:sp>
        <p:nvSpPr>
          <p:cNvPr id="8" name="TextBox 8"/>
          <p:cNvSpPr txBox="1"/>
          <p:nvPr/>
        </p:nvSpPr>
        <p:spPr>
          <a:xfrm>
            <a:off x="1028700" y="2757278"/>
            <a:ext cx="8837747" cy="6912353"/>
          </a:xfrm>
          <a:prstGeom prst="rect">
            <a:avLst/>
          </a:prstGeom>
        </p:spPr>
        <p:txBody>
          <a:bodyPr lIns="0" tIns="0" rIns="0" bIns="0" rtlCol="0" anchor="t">
            <a:spAutoFit/>
          </a:bodyPr>
          <a:lstStyle/>
          <a:p>
            <a:pPr marL="539753" lvl="1" indent="-269876" algn="l">
              <a:lnSpc>
                <a:spcPts val="3925"/>
              </a:lnSpc>
              <a:buFont typeface="Arial"/>
              <a:buChar char="•"/>
            </a:pPr>
            <a:r>
              <a:rPr lang="en-US" sz="2500" b="1">
                <a:solidFill>
                  <a:srgbClr val="1C3653"/>
                </a:solidFill>
                <a:latin typeface="Open Sans 1 Bold"/>
                <a:ea typeface="Open Sans 1 Bold"/>
                <a:cs typeface="Open Sans 1 Bold"/>
                <a:sym typeface="Open Sans 1 Bold"/>
              </a:rPr>
              <a:t>Weather: </a:t>
            </a:r>
            <a:r>
              <a:rPr lang="en-US" sz="2500">
                <a:solidFill>
                  <a:srgbClr val="1C3653"/>
                </a:solidFill>
                <a:latin typeface="Open Sans 1"/>
                <a:ea typeface="Open Sans 1"/>
                <a:cs typeface="Open Sans 1"/>
                <a:sym typeface="Open Sans 1"/>
              </a:rPr>
              <a:t>What was the weather like the day before and day of? </a:t>
            </a:r>
          </a:p>
          <a:p>
            <a:pPr marL="539753" lvl="1" indent="-269876" algn="l">
              <a:lnSpc>
                <a:spcPts val="3925"/>
              </a:lnSpc>
              <a:buFont typeface="Arial"/>
              <a:buChar char="•"/>
            </a:pPr>
            <a:r>
              <a:rPr lang="en-US" sz="2500" b="1">
                <a:solidFill>
                  <a:srgbClr val="1C3653"/>
                </a:solidFill>
                <a:latin typeface="Open Sans 1 Bold"/>
                <a:ea typeface="Open Sans 1 Bold"/>
                <a:cs typeface="Open Sans 1 Bold"/>
                <a:sym typeface="Open Sans 1 Bold"/>
              </a:rPr>
              <a:t>On the surface: </a:t>
            </a:r>
            <a:r>
              <a:rPr lang="en-US" sz="2500">
                <a:solidFill>
                  <a:srgbClr val="1C3653"/>
                </a:solidFill>
                <a:latin typeface="Open Sans 1"/>
                <a:ea typeface="Open Sans 1"/>
                <a:cs typeface="Open Sans 1"/>
                <a:sym typeface="Open Sans 1"/>
              </a:rPr>
              <a:t>Is there anything floating in the water?</a:t>
            </a:r>
          </a:p>
          <a:p>
            <a:pPr marL="539753" lvl="1" indent="-269876" algn="l">
              <a:lnSpc>
                <a:spcPts val="3925"/>
              </a:lnSpc>
              <a:buFont typeface="Arial"/>
              <a:buChar char="•"/>
            </a:pPr>
            <a:r>
              <a:rPr lang="en-US" sz="2500" b="1">
                <a:solidFill>
                  <a:srgbClr val="1C3653"/>
                </a:solidFill>
                <a:latin typeface="Open Sans 1 Bold"/>
                <a:ea typeface="Open Sans 1 Bold"/>
                <a:cs typeface="Open Sans 1 Bold"/>
                <a:sym typeface="Open Sans 1 Bold"/>
              </a:rPr>
              <a:t>Pollution sources:</a:t>
            </a:r>
            <a:r>
              <a:rPr lang="en-US" sz="2500">
                <a:solidFill>
                  <a:srgbClr val="1C3653"/>
                </a:solidFill>
                <a:latin typeface="Open Sans 1"/>
                <a:ea typeface="Open Sans 1"/>
                <a:cs typeface="Open Sans 1"/>
                <a:sym typeface="Open Sans 1"/>
              </a:rPr>
              <a:t> Depending on land use, there may be different sources. </a:t>
            </a:r>
          </a:p>
          <a:p>
            <a:pPr marL="539753" lvl="1" indent="-269876" algn="l">
              <a:lnSpc>
                <a:spcPts val="3925"/>
              </a:lnSpc>
              <a:buFont typeface="Arial"/>
              <a:buChar char="•"/>
            </a:pPr>
            <a:r>
              <a:rPr lang="en-US" sz="2500" b="1">
                <a:solidFill>
                  <a:srgbClr val="1C3653"/>
                </a:solidFill>
                <a:latin typeface="Open Sans 1 Bold"/>
                <a:ea typeface="Open Sans 1 Bold"/>
                <a:cs typeface="Open Sans 1 Bold"/>
                <a:sym typeface="Open Sans 1 Bold"/>
              </a:rPr>
              <a:t>Evidence of water use: </a:t>
            </a:r>
            <a:r>
              <a:rPr lang="en-US" sz="2500">
                <a:solidFill>
                  <a:srgbClr val="1C3653"/>
                </a:solidFill>
                <a:latin typeface="Open Sans 1"/>
                <a:ea typeface="Open Sans 1"/>
                <a:cs typeface="Open Sans 1"/>
                <a:sym typeface="Open Sans 1"/>
              </a:rPr>
              <a:t>How do people interact with the water?</a:t>
            </a:r>
          </a:p>
          <a:p>
            <a:pPr marL="539753" lvl="1" indent="-269876" algn="l">
              <a:lnSpc>
                <a:spcPts val="3925"/>
              </a:lnSpc>
              <a:buFont typeface="Arial"/>
              <a:buChar char="•"/>
            </a:pPr>
            <a:r>
              <a:rPr lang="en-US" sz="2500" b="1">
                <a:solidFill>
                  <a:srgbClr val="1C3653"/>
                </a:solidFill>
                <a:latin typeface="Open Sans 1 Bold"/>
                <a:ea typeface="Open Sans 1 Bold"/>
                <a:cs typeface="Open Sans 1 Bold"/>
                <a:sym typeface="Open Sans 1 Bold"/>
              </a:rPr>
              <a:t>Algae:</a:t>
            </a:r>
            <a:r>
              <a:rPr lang="en-US" sz="2500">
                <a:solidFill>
                  <a:srgbClr val="1C3653"/>
                </a:solidFill>
                <a:latin typeface="Open Sans 1"/>
                <a:ea typeface="Open Sans 1"/>
                <a:cs typeface="Open Sans 1"/>
                <a:sym typeface="Open Sans 1"/>
              </a:rPr>
              <a:t> Are there green mats, stringy growth, or scummy patches on the surface?</a:t>
            </a:r>
          </a:p>
          <a:p>
            <a:pPr marL="539753" lvl="1" indent="-269876" algn="l">
              <a:lnSpc>
                <a:spcPts val="3925"/>
              </a:lnSpc>
              <a:buFont typeface="Arial"/>
              <a:buChar char="•"/>
            </a:pPr>
            <a:r>
              <a:rPr lang="en-US" sz="2500" b="1">
                <a:solidFill>
                  <a:srgbClr val="1C3653"/>
                </a:solidFill>
                <a:latin typeface="Open Sans 1 Bold"/>
                <a:ea typeface="Open Sans 1 Bold"/>
                <a:cs typeface="Open Sans 1 Bold"/>
                <a:sym typeface="Open Sans 1 Bold"/>
              </a:rPr>
              <a:t>Water flow:</a:t>
            </a:r>
            <a:r>
              <a:rPr lang="en-US" sz="2500">
                <a:solidFill>
                  <a:srgbClr val="1C3653"/>
                </a:solidFill>
                <a:latin typeface="Open Sans 1"/>
                <a:ea typeface="Open Sans 1"/>
                <a:cs typeface="Open Sans 1"/>
                <a:sym typeface="Open Sans 1"/>
              </a:rPr>
              <a:t> Is the water moving or still? </a:t>
            </a:r>
          </a:p>
          <a:p>
            <a:pPr marL="539753" lvl="1" indent="-269876" algn="l">
              <a:lnSpc>
                <a:spcPts val="3925"/>
              </a:lnSpc>
              <a:buFont typeface="Arial"/>
              <a:buChar char="•"/>
            </a:pPr>
            <a:r>
              <a:rPr lang="en-US" sz="2500" b="1">
                <a:solidFill>
                  <a:srgbClr val="1C3653"/>
                </a:solidFill>
                <a:latin typeface="Open Sans 1 Bold"/>
                <a:ea typeface="Open Sans 1 Bold"/>
                <a:cs typeface="Open Sans 1 Bold"/>
                <a:sym typeface="Open Sans 1 Bold"/>
              </a:rPr>
              <a:t>Water level:</a:t>
            </a:r>
            <a:r>
              <a:rPr lang="en-US" sz="2500">
                <a:solidFill>
                  <a:srgbClr val="1C3653"/>
                </a:solidFill>
                <a:latin typeface="Open Sans 1"/>
                <a:ea typeface="Open Sans 1"/>
                <a:cs typeface="Open Sans 1"/>
                <a:sym typeface="Open Sans 1"/>
              </a:rPr>
              <a:t> Is the water unusually high or low?</a:t>
            </a:r>
          </a:p>
          <a:p>
            <a:pPr marL="539753" lvl="1" indent="-269876" algn="l">
              <a:lnSpc>
                <a:spcPts val="3925"/>
              </a:lnSpc>
              <a:buFont typeface="Arial"/>
              <a:buChar char="•"/>
            </a:pPr>
            <a:r>
              <a:rPr lang="en-US" sz="2500" b="1">
                <a:solidFill>
                  <a:srgbClr val="1C3653"/>
                </a:solidFill>
                <a:latin typeface="Open Sans 1 Bold"/>
                <a:ea typeface="Open Sans 1 Bold"/>
                <a:cs typeface="Open Sans 1 Bold"/>
                <a:sym typeface="Open Sans 1 Bold"/>
              </a:rPr>
              <a:t>Water colour: </a:t>
            </a:r>
            <a:r>
              <a:rPr lang="en-US" sz="2500">
                <a:solidFill>
                  <a:srgbClr val="1C3653"/>
                </a:solidFill>
                <a:latin typeface="Open Sans 1"/>
                <a:ea typeface="Open Sans 1"/>
                <a:cs typeface="Open Sans 1"/>
                <a:sym typeface="Open Sans 1"/>
              </a:rPr>
              <a:t>Water colour can reveal sediment levels, organic matter, or even algae.</a:t>
            </a:r>
          </a:p>
          <a:p>
            <a:pPr marL="539753" lvl="1" indent="-269876" algn="l">
              <a:lnSpc>
                <a:spcPts val="3925"/>
              </a:lnSpc>
              <a:buFont typeface="Arial"/>
              <a:buChar char="•"/>
            </a:pPr>
            <a:r>
              <a:rPr lang="en-US" sz="2500" b="1">
                <a:solidFill>
                  <a:srgbClr val="1C3653"/>
                </a:solidFill>
                <a:latin typeface="Open Sans 1 Bold"/>
                <a:ea typeface="Open Sans 1 Bold"/>
                <a:cs typeface="Open Sans 1 Bold"/>
                <a:sym typeface="Open Sans 1 Bold"/>
              </a:rPr>
              <a:t>Odour:</a:t>
            </a:r>
            <a:r>
              <a:rPr lang="en-US" sz="2500">
                <a:solidFill>
                  <a:srgbClr val="1C3653"/>
                </a:solidFill>
                <a:latin typeface="Open Sans 1"/>
                <a:ea typeface="Open Sans 1"/>
                <a:cs typeface="Open Sans 1"/>
                <a:sym typeface="Open Sans 1"/>
              </a:rPr>
              <a:t> Does it smell fresh, earthy, or unpleasant?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a:off x="16708332" y="170365"/>
            <a:ext cx="1341721" cy="1380631"/>
          </a:xfrm>
          <a:custGeom>
            <a:avLst/>
            <a:gdLst/>
            <a:ahLst/>
            <a:cxnLst/>
            <a:rect l="l" t="t" r="r" b="b"/>
            <a:pathLst>
              <a:path w="1341721" h="1380631">
                <a:moveTo>
                  <a:pt x="0" y="0"/>
                </a:moveTo>
                <a:lnTo>
                  <a:pt x="1341721" y="0"/>
                </a:lnTo>
                <a:lnTo>
                  <a:pt x="1341721" y="1380632"/>
                </a:lnTo>
                <a:lnTo>
                  <a:pt x="0" y="1380632"/>
                </a:lnTo>
                <a:lnTo>
                  <a:pt x="0" y="0"/>
                </a:lnTo>
                <a:close/>
              </a:path>
            </a:pathLst>
          </a:custGeom>
          <a:blipFill>
            <a:blip r:embed="rId3"/>
            <a:stretch>
              <a:fillRect/>
            </a:stretch>
          </a:blipFill>
        </p:spPr>
        <p:txBody>
          <a:bodyPr/>
          <a:lstStyle/>
          <a:p>
            <a:endParaRPr lang="en-CA"/>
          </a:p>
        </p:txBody>
      </p:sp>
      <p:sp>
        <p:nvSpPr>
          <p:cNvPr id="3" name="Freeform 3"/>
          <p:cNvSpPr/>
          <p:nvPr/>
        </p:nvSpPr>
        <p:spPr>
          <a:xfrm>
            <a:off x="9560535" y="0"/>
            <a:ext cx="8727465" cy="10287000"/>
          </a:xfrm>
          <a:custGeom>
            <a:avLst/>
            <a:gdLst/>
            <a:ahLst/>
            <a:cxnLst/>
            <a:rect l="l" t="t" r="r" b="b"/>
            <a:pathLst>
              <a:path w="8727465" h="10287000">
                <a:moveTo>
                  <a:pt x="0" y="0"/>
                </a:moveTo>
                <a:lnTo>
                  <a:pt x="8727465" y="0"/>
                </a:lnTo>
                <a:lnTo>
                  <a:pt x="8727465" y="10287000"/>
                </a:lnTo>
                <a:lnTo>
                  <a:pt x="0" y="10287000"/>
                </a:lnTo>
                <a:lnTo>
                  <a:pt x="0" y="0"/>
                </a:lnTo>
                <a:close/>
              </a:path>
            </a:pathLst>
          </a:custGeom>
          <a:blipFill>
            <a:blip r:embed="rId4"/>
            <a:stretch>
              <a:fillRect l="-38549" r="-38364"/>
            </a:stretch>
          </a:blipFill>
        </p:spPr>
        <p:txBody>
          <a:bodyPr/>
          <a:lstStyle/>
          <a:p>
            <a:endParaRPr lang="en-CA"/>
          </a:p>
        </p:txBody>
      </p:sp>
      <p:sp>
        <p:nvSpPr>
          <p:cNvPr id="4" name="TextBox 4"/>
          <p:cNvSpPr txBox="1"/>
          <p:nvPr/>
        </p:nvSpPr>
        <p:spPr>
          <a:xfrm>
            <a:off x="1028700" y="1169997"/>
            <a:ext cx="8698598" cy="823302"/>
          </a:xfrm>
          <a:prstGeom prst="rect">
            <a:avLst/>
          </a:prstGeom>
        </p:spPr>
        <p:txBody>
          <a:bodyPr wrap="square" lIns="0" tIns="0" rIns="0" bIns="0" rtlCol="0" anchor="t">
            <a:spAutoFit/>
          </a:bodyPr>
          <a:lstStyle/>
          <a:p>
            <a:pPr algn="l">
              <a:lnSpc>
                <a:spcPts val="6000"/>
              </a:lnSpc>
            </a:pPr>
            <a:r>
              <a:rPr lang="en-US" sz="6500" dirty="0">
                <a:solidFill>
                  <a:srgbClr val="1C3653"/>
                </a:solidFill>
                <a:latin typeface="Tungsten Rounded 1"/>
                <a:ea typeface="Tungsten Rounded 1"/>
                <a:cs typeface="Tungsten Rounded 1"/>
                <a:sym typeface="Tungsten Rounded 1"/>
              </a:rPr>
              <a:t>Quantitative</a:t>
            </a:r>
            <a:r>
              <a:rPr lang="en-US" sz="8000" dirty="0">
                <a:solidFill>
                  <a:srgbClr val="1C3653"/>
                </a:solidFill>
                <a:latin typeface="Tungsten Rounded 1"/>
                <a:ea typeface="Tungsten Rounded 1"/>
                <a:cs typeface="Tungsten Rounded 1"/>
                <a:sym typeface="Tungsten Rounded 1"/>
              </a:rPr>
              <a:t> </a:t>
            </a:r>
            <a:r>
              <a:rPr lang="en-US" sz="6500" dirty="0">
                <a:solidFill>
                  <a:srgbClr val="1C3653"/>
                </a:solidFill>
                <a:latin typeface="Tungsten Rounded 1"/>
                <a:ea typeface="Tungsten Rounded 1"/>
                <a:cs typeface="Tungsten Rounded 1"/>
                <a:sym typeface="Tungsten Rounded 1"/>
              </a:rPr>
              <a:t>observations</a:t>
            </a:r>
          </a:p>
        </p:txBody>
      </p:sp>
      <p:sp>
        <p:nvSpPr>
          <p:cNvPr id="5" name="TextBox 5"/>
          <p:cNvSpPr txBox="1"/>
          <p:nvPr/>
        </p:nvSpPr>
        <p:spPr>
          <a:xfrm>
            <a:off x="1028700" y="3608066"/>
            <a:ext cx="7760215" cy="5312502"/>
          </a:xfrm>
          <a:prstGeom prst="rect">
            <a:avLst/>
          </a:prstGeom>
        </p:spPr>
        <p:txBody>
          <a:bodyPr lIns="0" tIns="0" rIns="0" bIns="0" rtlCol="0" anchor="t">
            <a:spAutoFit/>
          </a:bodyPr>
          <a:lstStyle/>
          <a:p>
            <a:pPr algn="l">
              <a:lnSpc>
                <a:spcPts val="4200"/>
              </a:lnSpc>
            </a:pPr>
            <a:r>
              <a:rPr lang="en-US" sz="2800">
                <a:solidFill>
                  <a:srgbClr val="1C3653"/>
                </a:solidFill>
                <a:latin typeface="Open Sans 1"/>
                <a:ea typeface="Open Sans 1"/>
                <a:cs typeface="Open Sans 1"/>
                <a:sym typeface="Open Sans 1"/>
              </a:rPr>
              <a:t>With Water Rangers' tools, we can test for several parameters. </a:t>
            </a:r>
          </a:p>
          <a:p>
            <a:pPr algn="l">
              <a:lnSpc>
                <a:spcPts val="4200"/>
              </a:lnSpc>
            </a:pPr>
            <a:endParaRPr lang="en-US" sz="2800">
              <a:solidFill>
                <a:srgbClr val="1C3653"/>
              </a:solidFill>
              <a:latin typeface="Open Sans 1"/>
              <a:ea typeface="Open Sans 1"/>
              <a:cs typeface="Open Sans 1"/>
              <a:sym typeface="Open Sans 1"/>
            </a:endParaRPr>
          </a:p>
          <a:p>
            <a:pPr algn="l">
              <a:lnSpc>
                <a:spcPts val="4200"/>
              </a:lnSpc>
            </a:pPr>
            <a:r>
              <a:rPr lang="en-US" sz="2800">
                <a:solidFill>
                  <a:srgbClr val="1C3653"/>
                </a:solidFill>
                <a:latin typeface="Open Sans 1"/>
                <a:ea typeface="Open Sans 1"/>
                <a:cs typeface="Open Sans 1"/>
                <a:sym typeface="Open Sans 1"/>
              </a:rPr>
              <a:t>A </a:t>
            </a:r>
            <a:r>
              <a:rPr lang="en-US" sz="2800" b="1">
                <a:solidFill>
                  <a:srgbClr val="1C3653"/>
                </a:solidFill>
                <a:latin typeface="Open Sans 1 Bold"/>
                <a:ea typeface="Open Sans 1 Bold"/>
                <a:cs typeface="Open Sans 1 Bold"/>
                <a:sym typeface="Open Sans 1 Bold"/>
              </a:rPr>
              <a:t>parameter </a:t>
            </a:r>
            <a:r>
              <a:rPr lang="en-US" sz="2800">
                <a:solidFill>
                  <a:srgbClr val="1C3653"/>
                </a:solidFill>
                <a:latin typeface="Open Sans 1"/>
                <a:ea typeface="Open Sans 1"/>
                <a:cs typeface="Open Sans 1"/>
                <a:sym typeface="Open Sans 1"/>
              </a:rPr>
              <a:t>is a </a:t>
            </a:r>
            <a:r>
              <a:rPr lang="en-US" sz="2800" b="1">
                <a:solidFill>
                  <a:srgbClr val="1C3653"/>
                </a:solidFill>
                <a:latin typeface="Open Sans 1 Bold"/>
                <a:ea typeface="Open Sans 1 Bold"/>
                <a:cs typeface="Open Sans 1 Bold"/>
                <a:sym typeface="Open Sans 1 Bold"/>
              </a:rPr>
              <a:t>measurable </a:t>
            </a:r>
            <a:r>
              <a:rPr lang="en-US" sz="2800">
                <a:solidFill>
                  <a:srgbClr val="1C3653"/>
                </a:solidFill>
                <a:latin typeface="Open Sans 1"/>
                <a:ea typeface="Open Sans 1"/>
                <a:cs typeface="Open Sans 1"/>
                <a:sym typeface="Open Sans 1"/>
              </a:rPr>
              <a:t>factor that helps us figure out if the water that we test for is healthy or not. </a:t>
            </a:r>
          </a:p>
          <a:p>
            <a:pPr algn="l">
              <a:lnSpc>
                <a:spcPts val="4200"/>
              </a:lnSpc>
            </a:pPr>
            <a:endParaRPr lang="en-US" sz="2800">
              <a:solidFill>
                <a:srgbClr val="1C3653"/>
              </a:solidFill>
              <a:latin typeface="Open Sans 1"/>
              <a:ea typeface="Open Sans 1"/>
              <a:cs typeface="Open Sans 1"/>
              <a:sym typeface="Open Sans 1"/>
            </a:endParaRPr>
          </a:p>
          <a:p>
            <a:pPr algn="l">
              <a:lnSpc>
                <a:spcPts val="4200"/>
              </a:lnSpc>
            </a:pPr>
            <a:r>
              <a:rPr lang="en-US" sz="2800">
                <a:solidFill>
                  <a:srgbClr val="1C3653"/>
                </a:solidFill>
                <a:latin typeface="Open Sans 1"/>
                <a:ea typeface="Open Sans 1"/>
                <a:cs typeface="Open Sans 1"/>
                <a:sym typeface="Open Sans 1"/>
              </a:rPr>
              <a:t>Simple tools provide important information! </a:t>
            </a:r>
            <a:r>
              <a:rPr lang="en-US" sz="2800" b="1">
                <a:solidFill>
                  <a:srgbClr val="1C3653"/>
                </a:solidFill>
                <a:latin typeface="Open Sans 1 Bold"/>
                <a:ea typeface="Open Sans 1 Bold"/>
                <a:cs typeface="Open Sans 1 Bold"/>
                <a:sym typeface="Open Sans 1 Bold"/>
              </a:rPr>
              <a:t>Qualitative observations </a:t>
            </a:r>
            <a:r>
              <a:rPr lang="en-US" sz="2800">
                <a:solidFill>
                  <a:srgbClr val="1C3653"/>
                </a:solidFill>
                <a:latin typeface="Open Sans 1"/>
                <a:ea typeface="Open Sans 1"/>
                <a:cs typeface="Open Sans 1"/>
                <a:sym typeface="Open Sans 1"/>
              </a:rPr>
              <a:t>helps us understand </a:t>
            </a:r>
            <a:r>
              <a:rPr lang="en-US" sz="2800" b="1">
                <a:solidFill>
                  <a:srgbClr val="1C3653"/>
                </a:solidFill>
                <a:latin typeface="Open Sans 1 Bold"/>
                <a:ea typeface="Open Sans 1 Bold"/>
                <a:cs typeface="Open Sans 1 Bold"/>
                <a:sym typeface="Open Sans 1 Bold"/>
              </a:rPr>
              <a:t>quantitative observations. </a:t>
            </a:r>
          </a:p>
        </p:txBody>
      </p:sp>
      <p:sp>
        <p:nvSpPr>
          <p:cNvPr id="6" name="Freeform 6"/>
          <p:cNvSpPr/>
          <p:nvPr/>
        </p:nvSpPr>
        <p:spPr>
          <a:xfrm>
            <a:off x="16588439" y="214452"/>
            <a:ext cx="1341721" cy="1380631"/>
          </a:xfrm>
          <a:custGeom>
            <a:avLst/>
            <a:gdLst/>
            <a:ahLst/>
            <a:cxnLst/>
            <a:rect l="l" t="t" r="r" b="b"/>
            <a:pathLst>
              <a:path w="1341721" h="1380631">
                <a:moveTo>
                  <a:pt x="0" y="0"/>
                </a:moveTo>
                <a:lnTo>
                  <a:pt x="1341722" y="0"/>
                </a:lnTo>
                <a:lnTo>
                  <a:pt x="1341722" y="1380631"/>
                </a:lnTo>
                <a:lnTo>
                  <a:pt x="0" y="1380631"/>
                </a:lnTo>
                <a:lnTo>
                  <a:pt x="0" y="0"/>
                </a:lnTo>
                <a:close/>
              </a:path>
            </a:pathLst>
          </a:custGeom>
          <a:blipFill>
            <a:blip r:embed="rId3"/>
            <a:stretch>
              <a:fillRect/>
            </a:stretch>
          </a:blipFill>
        </p:spPr>
        <p:txBody>
          <a:bodyPr/>
          <a:lstStyle/>
          <a:p>
            <a:endParaRPr lang="en-CA"/>
          </a:p>
        </p:txBody>
      </p:sp>
      <p:sp>
        <p:nvSpPr>
          <p:cNvPr id="7" name="TextBox 7"/>
          <p:cNvSpPr txBox="1"/>
          <p:nvPr/>
        </p:nvSpPr>
        <p:spPr>
          <a:xfrm>
            <a:off x="1028700" y="2189819"/>
            <a:ext cx="7532004" cy="1045735"/>
          </a:xfrm>
          <a:prstGeom prst="rect">
            <a:avLst/>
          </a:prstGeom>
        </p:spPr>
        <p:txBody>
          <a:bodyPr lIns="0" tIns="0" rIns="0" bIns="0" rtlCol="0" anchor="t">
            <a:spAutoFit/>
          </a:bodyPr>
          <a:lstStyle/>
          <a:p>
            <a:pPr algn="l">
              <a:lnSpc>
                <a:spcPts val="4200"/>
              </a:lnSpc>
            </a:pPr>
            <a:r>
              <a:rPr lang="en-US" sz="2800">
                <a:solidFill>
                  <a:srgbClr val="1C3653"/>
                </a:solidFill>
                <a:latin typeface="Open Sans 1"/>
                <a:ea typeface="Open Sans 1"/>
                <a:cs typeface="Open Sans 1"/>
                <a:sym typeface="Open Sans 1"/>
              </a:rPr>
              <a:t>Observations that use tools to take measurements and record </a:t>
            </a:r>
            <a:r>
              <a:rPr lang="en-US" sz="2800" b="1">
                <a:solidFill>
                  <a:srgbClr val="1C3653"/>
                </a:solidFill>
                <a:latin typeface="Open Sans 1 Bold"/>
                <a:ea typeface="Open Sans 1 Bold"/>
                <a:cs typeface="Open Sans 1 Bold"/>
                <a:sym typeface="Open Sans 1 Bold"/>
              </a:rPr>
              <a:t>numbers</a:t>
            </a:r>
            <a:r>
              <a:rPr lang="en-US" sz="2800">
                <a:solidFill>
                  <a:srgbClr val="1C3653"/>
                </a:solidFill>
                <a:latin typeface="Open Sans 1"/>
                <a:ea typeface="Open Sans 1"/>
                <a:cs typeface="Open Sans 1"/>
                <a:sym typeface="Open Sans 1"/>
              </a:rPr>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TextBox 2"/>
          <p:cNvSpPr txBox="1"/>
          <p:nvPr/>
        </p:nvSpPr>
        <p:spPr>
          <a:xfrm>
            <a:off x="1028700" y="1043273"/>
            <a:ext cx="8712187" cy="1139771"/>
          </a:xfrm>
          <a:prstGeom prst="rect">
            <a:avLst/>
          </a:prstGeom>
        </p:spPr>
        <p:txBody>
          <a:bodyPr lIns="0" tIns="0" rIns="0" bIns="0" rtlCol="0" anchor="t">
            <a:spAutoFit/>
          </a:bodyPr>
          <a:lstStyle/>
          <a:p>
            <a:pPr algn="l">
              <a:lnSpc>
                <a:spcPts val="9100"/>
              </a:lnSpc>
            </a:pPr>
            <a:r>
              <a:rPr lang="en-US" sz="6500" dirty="0">
                <a:solidFill>
                  <a:srgbClr val="1C3653"/>
                </a:solidFill>
                <a:latin typeface="Tungsten Rounded 1"/>
                <a:ea typeface="Tungsten Rounded 1"/>
                <a:cs typeface="Tungsten Rounded 1"/>
                <a:sym typeface="Tungsten Rounded 1"/>
              </a:rPr>
              <a:t>Air and water temperature</a:t>
            </a:r>
          </a:p>
        </p:txBody>
      </p:sp>
      <p:sp>
        <p:nvSpPr>
          <p:cNvPr id="3" name="TextBox 3"/>
          <p:cNvSpPr txBox="1"/>
          <p:nvPr/>
        </p:nvSpPr>
        <p:spPr>
          <a:xfrm>
            <a:off x="1028700" y="2697400"/>
            <a:ext cx="6787220" cy="2112426"/>
          </a:xfrm>
          <a:prstGeom prst="rect">
            <a:avLst/>
          </a:prstGeom>
        </p:spPr>
        <p:txBody>
          <a:bodyPr lIns="0" tIns="0" rIns="0" bIns="0" rtlCol="0" anchor="t">
            <a:spAutoFit/>
          </a:bodyPr>
          <a:lstStyle/>
          <a:p>
            <a:pPr algn="l">
              <a:lnSpc>
                <a:spcPts val="4200"/>
              </a:lnSpc>
            </a:pPr>
            <a:r>
              <a:rPr lang="en-US" sz="2800">
                <a:solidFill>
                  <a:srgbClr val="1C3653"/>
                </a:solidFill>
                <a:latin typeface="Open Sans 1"/>
                <a:ea typeface="Open Sans 1"/>
                <a:cs typeface="Open Sans 1"/>
                <a:sym typeface="Open Sans 1"/>
              </a:rPr>
              <a:t>Air temperature and water temperature </a:t>
            </a:r>
            <a:r>
              <a:rPr lang="en-US" sz="2800" b="1">
                <a:solidFill>
                  <a:srgbClr val="1C3653"/>
                </a:solidFill>
                <a:latin typeface="Open Sans 1 Bold"/>
                <a:ea typeface="Open Sans 1 Bold"/>
                <a:cs typeface="Open Sans 1 Bold"/>
                <a:sym typeface="Open Sans 1 Bold"/>
              </a:rPr>
              <a:t>influence other parameters</a:t>
            </a:r>
            <a:r>
              <a:rPr lang="en-US" sz="2800">
                <a:solidFill>
                  <a:srgbClr val="1C3653"/>
                </a:solidFill>
                <a:latin typeface="Open Sans 1"/>
                <a:ea typeface="Open Sans 1"/>
                <a:cs typeface="Open Sans 1"/>
                <a:sym typeface="Open Sans 1"/>
              </a:rPr>
              <a:t> we test for. They help us observe seasonal changes!</a:t>
            </a:r>
          </a:p>
        </p:txBody>
      </p:sp>
      <p:grpSp>
        <p:nvGrpSpPr>
          <p:cNvPr id="4" name="Group 4"/>
          <p:cNvGrpSpPr/>
          <p:nvPr/>
        </p:nvGrpSpPr>
        <p:grpSpPr>
          <a:xfrm>
            <a:off x="9740887" y="0"/>
            <a:ext cx="8821629" cy="10287000"/>
            <a:chOff x="0" y="0"/>
            <a:chExt cx="1366701" cy="1593725"/>
          </a:xfrm>
        </p:grpSpPr>
        <p:sp>
          <p:nvSpPr>
            <p:cNvPr id="5" name="Freeform 5"/>
            <p:cNvSpPr/>
            <p:nvPr/>
          </p:nvSpPr>
          <p:spPr>
            <a:xfrm>
              <a:off x="0" y="0"/>
              <a:ext cx="1366701" cy="1593725"/>
            </a:xfrm>
            <a:custGeom>
              <a:avLst/>
              <a:gdLst/>
              <a:ahLst/>
              <a:cxnLst/>
              <a:rect l="l" t="t" r="r" b="b"/>
              <a:pathLst>
                <a:path w="1366701" h="1593725">
                  <a:moveTo>
                    <a:pt x="0" y="0"/>
                  </a:moveTo>
                  <a:lnTo>
                    <a:pt x="1366701" y="0"/>
                  </a:lnTo>
                  <a:lnTo>
                    <a:pt x="1366701" y="1593725"/>
                  </a:lnTo>
                  <a:lnTo>
                    <a:pt x="0" y="1593725"/>
                  </a:lnTo>
                  <a:close/>
                </a:path>
              </a:pathLst>
            </a:custGeom>
            <a:blipFill>
              <a:blip r:embed="rId3"/>
              <a:stretch>
                <a:fillRect l="-5094" r="-69821"/>
              </a:stretch>
            </a:blipFill>
          </p:spPr>
          <p:txBody>
            <a:bodyPr/>
            <a:lstStyle/>
            <a:p>
              <a:endParaRPr lang="en-CA"/>
            </a:p>
          </p:txBody>
        </p:sp>
      </p:grpSp>
      <p:sp>
        <p:nvSpPr>
          <p:cNvPr id="6" name="TextBox 6"/>
          <p:cNvSpPr txBox="1"/>
          <p:nvPr/>
        </p:nvSpPr>
        <p:spPr>
          <a:xfrm>
            <a:off x="1028700" y="5324176"/>
            <a:ext cx="7289025" cy="1045870"/>
          </a:xfrm>
          <a:prstGeom prst="rect">
            <a:avLst/>
          </a:prstGeom>
        </p:spPr>
        <p:txBody>
          <a:bodyPr lIns="0" tIns="0" rIns="0" bIns="0" rtlCol="0" anchor="t">
            <a:spAutoFit/>
          </a:bodyPr>
          <a:lstStyle/>
          <a:p>
            <a:pPr algn="l">
              <a:lnSpc>
                <a:spcPts val="4200"/>
              </a:lnSpc>
            </a:pPr>
            <a:r>
              <a:rPr lang="en-US" sz="2800">
                <a:solidFill>
                  <a:srgbClr val="1C3653"/>
                </a:solidFill>
                <a:latin typeface="Open Sans 1"/>
                <a:ea typeface="Open Sans 1"/>
                <a:cs typeface="Open Sans 1"/>
                <a:sym typeface="Open Sans 1"/>
              </a:rPr>
              <a:t>Water temperature also impacts the bodily function of aquatic organisms.</a:t>
            </a:r>
            <a:r>
              <a:rPr lang="en-US" sz="2800" b="1">
                <a:solidFill>
                  <a:srgbClr val="1C3653"/>
                </a:solidFill>
                <a:latin typeface="Open Sans 1 Bold"/>
                <a:ea typeface="Open Sans 1 Bold"/>
                <a:cs typeface="Open Sans 1 Bold"/>
                <a:sym typeface="Open Sans 1 Bold"/>
              </a:rPr>
              <a:t> </a:t>
            </a:r>
          </a:p>
        </p:txBody>
      </p:sp>
      <p:sp>
        <p:nvSpPr>
          <p:cNvPr id="7" name="Freeform 7"/>
          <p:cNvSpPr/>
          <p:nvPr/>
        </p:nvSpPr>
        <p:spPr>
          <a:xfrm>
            <a:off x="16588439" y="214452"/>
            <a:ext cx="1341721" cy="1380631"/>
          </a:xfrm>
          <a:custGeom>
            <a:avLst/>
            <a:gdLst/>
            <a:ahLst/>
            <a:cxnLst/>
            <a:rect l="l" t="t" r="r" b="b"/>
            <a:pathLst>
              <a:path w="1341721" h="1380631">
                <a:moveTo>
                  <a:pt x="0" y="0"/>
                </a:moveTo>
                <a:lnTo>
                  <a:pt x="1341722" y="0"/>
                </a:lnTo>
                <a:lnTo>
                  <a:pt x="1341722" y="1380631"/>
                </a:lnTo>
                <a:lnTo>
                  <a:pt x="0" y="1380631"/>
                </a:lnTo>
                <a:lnTo>
                  <a:pt x="0" y="0"/>
                </a:lnTo>
                <a:close/>
              </a:path>
            </a:pathLst>
          </a:custGeom>
          <a:blipFill>
            <a:blip r:embed="rId4"/>
            <a:stretch>
              <a:fillRect/>
            </a:stretch>
          </a:blipFill>
        </p:spPr>
        <p:txBody>
          <a:bodyPr/>
          <a:lstStyle/>
          <a:p>
            <a:endParaRPr lang="en-CA"/>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a:extLst>
            <a:ext uri="{FF2B5EF4-FFF2-40B4-BE49-F238E27FC236}">
              <a16:creationId xmlns:a16="http://schemas.microsoft.com/office/drawing/2014/main" id="{FED51570-D599-813A-E974-829CDC3ADC66}"/>
            </a:ext>
          </a:extLst>
        </p:cNvPr>
        <p:cNvGrpSpPr/>
        <p:nvPr/>
      </p:nvGrpSpPr>
      <p:grpSpPr>
        <a:xfrm>
          <a:off x="0" y="0"/>
          <a:ext cx="0" cy="0"/>
          <a:chOff x="0" y="0"/>
          <a:chExt cx="0" cy="0"/>
        </a:xfrm>
      </p:grpSpPr>
      <p:pic>
        <p:nvPicPr>
          <p:cNvPr id="31" name="Picture 30" descr="A screenshot of a screen&#10;&#10;AI-generated content may be incorrect.">
            <a:extLst>
              <a:ext uri="{FF2B5EF4-FFF2-40B4-BE49-F238E27FC236}">
                <a16:creationId xmlns:a16="http://schemas.microsoft.com/office/drawing/2014/main" id="{9347E413-DD32-F0CF-A5DA-CE89EA81ED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9814" y="370297"/>
            <a:ext cx="9546405" cy="9546405"/>
          </a:xfrm>
          <a:prstGeom prst="rect">
            <a:avLst/>
          </a:prstGeom>
        </p:spPr>
      </p:pic>
      <p:sp>
        <p:nvSpPr>
          <p:cNvPr id="12" name="TextBox 12">
            <a:extLst>
              <a:ext uri="{FF2B5EF4-FFF2-40B4-BE49-F238E27FC236}">
                <a16:creationId xmlns:a16="http://schemas.microsoft.com/office/drawing/2014/main" id="{D5B15247-6D5F-BA61-37E6-2279EA836F03}"/>
              </a:ext>
            </a:extLst>
          </p:cNvPr>
          <p:cNvSpPr txBox="1"/>
          <p:nvPr/>
        </p:nvSpPr>
        <p:spPr>
          <a:xfrm>
            <a:off x="1028700" y="2216347"/>
            <a:ext cx="3879313" cy="665480"/>
          </a:xfrm>
          <a:prstGeom prst="rect">
            <a:avLst/>
          </a:prstGeom>
        </p:spPr>
        <p:txBody>
          <a:bodyPr lIns="0" tIns="0" rIns="0" bIns="0" rtlCol="0" anchor="t">
            <a:spAutoFit/>
          </a:bodyPr>
          <a:lstStyle/>
          <a:p>
            <a:pPr algn="l">
              <a:lnSpc>
                <a:spcPts val="5319"/>
              </a:lnSpc>
            </a:pPr>
            <a:r>
              <a:rPr lang="en-US" sz="3799" spc="64">
                <a:solidFill>
                  <a:srgbClr val="1C3653"/>
                </a:solidFill>
                <a:latin typeface="Tungsten Rounded 1"/>
                <a:ea typeface="Tungsten Rounded 1"/>
                <a:cs typeface="Tungsten Rounded 1"/>
                <a:sym typeface="Tungsten Rounded 1"/>
              </a:rPr>
              <a:t>What is it?</a:t>
            </a:r>
          </a:p>
        </p:txBody>
      </p:sp>
      <p:sp>
        <p:nvSpPr>
          <p:cNvPr id="13" name="TextBox 13">
            <a:extLst>
              <a:ext uri="{FF2B5EF4-FFF2-40B4-BE49-F238E27FC236}">
                <a16:creationId xmlns:a16="http://schemas.microsoft.com/office/drawing/2014/main" id="{7A462057-2586-22FF-2864-AC90BD1416FD}"/>
              </a:ext>
            </a:extLst>
          </p:cNvPr>
          <p:cNvSpPr txBox="1"/>
          <p:nvPr/>
        </p:nvSpPr>
        <p:spPr>
          <a:xfrm>
            <a:off x="1028700" y="4592132"/>
            <a:ext cx="4518137" cy="666283"/>
          </a:xfrm>
          <a:prstGeom prst="rect">
            <a:avLst/>
          </a:prstGeom>
        </p:spPr>
        <p:txBody>
          <a:bodyPr lIns="0" tIns="0" rIns="0" bIns="0" rtlCol="0" anchor="t">
            <a:spAutoFit/>
          </a:bodyPr>
          <a:lstStyle/>
          <a:p>
            <a:pPr algn="l">
              <a:lnSpc>
                <a:spcPts val="5350"/>
              </a:lnSpc>
            </a:pPr>
            <a:r>
              <a:rPr lang="en-US" sz="3822" spc="64">
                <a:solidFill>
                  <a:srgbClr val="1C3653"/>
                </a:solidFill>
                <a:latin typeface="Tungsten Rounded 1"/>
                <a:ea typeface="Tungsten Rounded 1"/>
                <a:cs typeface="Tungsten Rounded 1"/>
                <a:sym typeface="Tungsten Rounded 1"/>
              </a:rPr>
              <a:t>Why is it important?</a:t>
            </a:r>
          </a:p>
        </p:txBody>
      </p:sp>
      <p:sp>
        <p:nvSpPr>
          <p:cNvPr id="14" name="TextBox 14">
            <a:extLst>
              <a:ext uri="{FF2B5EF4-FFF2-40B4-BE49-F238E27FC236}">
                <a16:creationId xmlns:a16="http://schemas.microsoft.com/office/drawing/2014/main" id="{7B90BC5D-4DEB-63D3-3586-D8C617DD2308}"/>
              </a:ext>
            </a:extLst>
          </p:cNvPr>
          <p:cNvSpPr txBox="1"/>
          <p:nvPr/>
        </p:nvSpPr>
        <p:spPr>
          <a:xfrm>
            <a:off x="1028700" y="6568642"/>
            <a:ext cx="4796643" cy="665480"/>
          </a:xfrm>
          <a:prstGeom prst="rect">
            <a:avLst/>
          </a:prstGeom>
        </p:spPr>
        <p:txBody>
          <a:bodyPr lIns="0" tIns="0" rIns="0" bIns="0" rtlCol="0" anchor="t">
            <a:spAutoFit/>
          </a:bodyPr>
          <a:lstStyle/>
          <a:p>
            <a:pPr algn="l">
              <a:lnSpc>
                <a:spcPts val="5320"/>
              </a:lnSpc>
            </a:pPr>
            <a:r>
              <a:rPr lang="en-US" sz="3800" spc="64">
                <a:solidFill>
                  <a:srgbClr val="1C3653"/>
                </a:solidFill>
                <a:latin typeface="Tungsten Rounded 1"/>
                <a:ea typeface="Tungsten Rounded 1"/>
                <a:cs typeface="Tungsten Rounded 1"/>
                <a:sym typeface="Tungsten Rounded 1"/>
              </a:rPr>
              <a:t>What do the measurements mean?</a:t>
            </a:r>
          </a:p>
        </p:txBody>
      </p:sp>
      <p:sp>
        <p:nvSpPr>
          <p:cNvPr id="15" name="TextBox 15">
            <a:extLst>
              <a:ext uri="{FF2B5EF4-FFF2-40B4-BE49-F238E27FC236}">
                <a16:creationId xmlns:a16="http://schemas.microsoft.com/office/drawing/2014/main" id="{E0C22EEE-9841-14D2-88A5-9012755CF003}"/>
              </a:ext>
            </a:extLst>
          </p:cNvPr>
          <p:cNvSpPr txBox="1"/>
          <p:nvPr/>
        </p:nvSpPr>
        <p:spPr>
          <a:xfrm>
            <a:off x="1028700" y="3166074"/>
            <a:ext cx="6266367" cy="1189436"/>
          </a:xfrm>
          <a:prstGeom prst="rect">
            <a:avLst/>
          </a:prstGeom>
        </p:spPr>
        <p:txBody>
          <a:bodyPr lIns="0" tIns="0" rIns="0" bIns="0" rtlCol="0" anchor="t">
            <a:spAutoFit/>
          </a:bodyPr>
          <a:lstStyle/>
          <a:p>
            <a:pPr algn="l">
              <a:lnSpc>
                <a:spcPts val="3220"/>
              </a:lnSpc>
              <a:spcBef>
                <a:spcPct val="0"/>
              </a:spcBef>
            </a:pPr>
            <a:r>
              <a:rPr lang="en-US" sz="2300" dirty="0">
                <a:solidFill>
                  <a:srgbClr val="1C3653"/>
                </a:solidFill>
                <a:latin typeface="Open Sans 2"/>
                <a:ea typeface="Open Sans 2"/>
                <a:cs typeface="Open Sans 2"/>
                <a:sym typeface="Open Sans 2"/>
              </a:rPr>
              <a:t>Water’s ability to conduct electricity and measures its ionic content (e.g. chloride, nitrate, sodium, magnesium, calcium, or iron). </a:t>
            </a:r>
          </a:p>
        </p:txBody>
      </p:sp>
      <p:sp>
        <p:nvSpPr>
          <p:cNvPr id="16" name="TextBox 16">
            <a:extLst>
              <a:ext uri="{FF2B5EF4-FFF2-40B4-BE49-F238E27FC236}">
                <a16:creationId xmlns:a16="http://schemas.microsoft.com/office/drawing/2014/main" id="{B3DBAA75-4D85-D663-8F66-81DABC5E4C89}"/>
              </a:ext>
            </a:extLst>
          </p:cNvPr>
          <p:cNvSpPr txBox="1"/>
          <p:nvPr/>
        </p:nvSpPr>
        <p:spPr>
          <a:xfrm>
            <a:off x="1028700" y="5542662"/>
            <a:ext cx="6427256" cy="789359"/>
          </a:xfrm>
          <a:prstGeom prst="rect">
            <a:avLst/>
          </a:prstGeom>
        </p:spPr>
        <p:txBody>
          <a:bodyPr lIns="0" tIns="0" rIns="0" bIns="0" rtlCol="0" anchor="t">
            <a:spAutoFit/>
          </a:bodyPr>
          <a:lstStyle/>
          <a:p>
            <a:pPr algn="l">
              <a:lnSpc>
                <a:spcPts val="3220"/>
              </a:lnSpc>
              <a:spcBef>
                <a:spcPct val="0"/>
              </a:spcBef>
            </a:pPr>
            <a:r>
              <a:rPr lang="en-US" sz="2300">
                <a:solidFill>
                  <a:srgbClr val="1C3653"/>
                </a:solidFill>
                <a:latin typeface="Open Sans 2"/>
                <a:ea typeface="Open Sans 2"/>
                <a:cs typeface="Open Sans 2"/>
                <a:sym typeface="Open Sans 2"/>
              </a:rPr>
              <a:t>Every body of water has its own unique conductivity level, based on its bedrock.</a:t>
            </a:r>
          </a:p>
        </p:txBody>
      </p:sp>
      <p:sp>
        <p:nvSpPr>
          <p:cNvPr id="17" name="TextBox 17">
            <a:extLst>
              <a:ext uri="{FF2B5EF4-FFF2-40B4-BE49-F238E27FC236}">
                <a16:creationId xmlns:a16="http://schemas.microsoft.com/office/drawing/2014/main" id="{19B2B0F2-2910-ADD9-8C58-EE06CC84B67A}"/>
              </a:ext>
            </a:extLst>
          </p:cNvPr>
          <p:cNvSpPr txBox="1"/>
          <p:nvPr/>
        </p:nvSpPr>
        <p:spPr>
          <a:xfrm>
            <a:off x="1028700" y="7518369"/>
            <a:ext cx="6212465" cy="1589513"/>
          </a:xfrm>
          <a:prstGeom prst="rect">
            <a:avLst/>
          </a:prstGeom>
        </p:spPr>
        <p:txBody>
          <a:bodyPr lIns="0" tIns="0" rIns="0" bIns="0" rtlCol="0" anchor="t">
            <a:spAutoFit/>
          </a:bodyPr>
          <a:lstStyle/>
          <a:p>
            <a:pPr algn="l">
              <a:lnSpc>
                <a:spcPts val="3220"/>
              </a:lnSpc>
              <a:spcBef>
                <a:spcPct val="0"/>
              </a:spcBef>
            </a:pPr>
            <a:r>
              <a:rPr lang="en-US" sz="2300">
                <a:solidFill>
                  <a:srgbClr val="1C3653"/>
                </a:solidFill>
                <a:latin typeface="Open Sans 2"/>
                <a:ea typeface="Open Sans 2"/>
                <a:cs typeface="Open Sans 2"/>
                <a:sym typeface="Open Sans 2"/>
              </a:rPr>
              <a:t>It’s important to establish a baseline when water testing. We can use conductivity as an early warning system for potential problems that warrant further testing.</a:t>
            </a:r>
          </a:p>
        </p:txBody>
      </p:sp>
      <p:grpSp>
        <p:nvGrpSpPr>
          <p:cNvPr id="21" name="Group 21">
            <a:extLst>
              <a:ext uri="{FF2B5EF4-FFF2-40B4-BE49-F238E27FC236}">
                <a16:creationId xmlns:a16="http://schemas.microsoft.com/office/drawing/2014/main" id="{8BE09DF7-1E82-A20B-1BDB-D3C14F0329C1}"/>
              </a:ext>
            </a:extLst>
          </p:cNvPr>
          <p:cNvGrpSpPr/>
          <p:nvPr/>
        </p:nvGrpSpPr>
        <p:grpSpPr>
          <a:xfrm>
            <a:off x="15348384" y="7196966"/>
            <a:ext cx="3821831" cy="3821831"/>
            <a:chOff x="0" y="0"/>
            <a:chExt cx="812800" cy="812800"/>
          </a:xfrm>
        </p:grpSpPr>
        <p:sp>
          <p:nvSpPr>
            <p:cNvPr id="22" name="Freeform 22">
              <a:extLst>
                <a:ext uri="{FF2B5EF4-FFF2-40B4-BE49-F238E27FC236}">
                  <a16:creationId xmlns:a16="http://schemas.microsoft.com/office/drawing/2014/main" id="{C4C31CB5-A68F-CA14-80E8-157C073552B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5405" r="-44594"/>
              </a:stretch>
            </a:blipFill>
          </p:spPr>
          <p:txBody>
            <a:bodyPr/>
            <a:lstStyle/>
            <a:p>
              <a:endParaRPr lang="en-CA"/>
            </a:p>
          </p:txBody>
        </p:sp>
      </p:grpSp>
      <p:sp>
        <p:nvSpPr>
          <p:cNvPr id="23" name="TextBox 23">
            <a:extLst>
              <a:ext uri="{FF2B5EF4-FFF2-40B4-BE49-F238E27FC236}">
                <a16:creationId xmlns:a16="http://schemas.microsoft.com/office/drawing/2014/main" id="{84ACC20B-4038-958E-1C9C-6BEE4ECA7A5D}"/>
              </a:ext>
            </a:extLst>
          </p:cNvPr>
          <p:cNvSpPr txBox="1"/>
          <p:nvPr/>
        </p:nvSpPr>
        <p:spPr>
          <a:xfrm>
            <a:off x="1028700" y="924109"/>
            <a:ext cx="8712187" cy="1139838"/>
          </a:xfrm>
          <a:prstGeom prst="rect">
            <a:avLst/>
          </a:prstGeom>
        </p:spPr>
        <p:txBody>
          <a:bodyPr lIns="0" tIns="0" rIns="0" bIns="0" rtlCol="0" anchor="t">
            <a:spAutoFit/>
          </a:bodyPr>
          <a:lstStyle/>
          <a:p>
            <a:pPr algn="l">
              <a:lnSpc>
                <a:spcPts val="9100"/>
              </a:lnSpc>
            </a:pPr>
            <a:r>
              <a:rPr lang="en-US" sz="6500" dirty="0">
                <a:solidFill>
                  <a:srgbClr val="1C3653"/>
                </a:solidFill>
                <a:latin typeface="Tungsten Rounded 1"/>
                <a:ea typeface="Tungsten Rounded 1"/>
                <a:cs typeface="Tungsten Rounded 1"/>
                <a:sym typeface="Tungsten Rounded 1"/>
              </a:rPr>
              <a:t>Conductivity</a:t>
            </a:r>
          </a:p>
        </p:txBody>
      </p:sp>
      <p:sp>
        <p:nvSpPr>
          <p:cNvPr id="24" name="Freeform 24">
            <a:extLst>
              <a:ext uri="{FF2B5EF4-FFF2-40B4-BE49-F238E27FC236}">
                <a16:creationId xmlns:a16="http://schemas.microsoft.com/office/drawing/2014/main" id="{66686954-951F-7BE0-97F2-1B1F75F3478C}"/>
              </a:ext>
            </a:extLst>
          </p:cNvPr>
          <p:cNvSpPr/>
          <p:nvPr/>
        </p:nvSpPr>
        <p:spPr>
          <a:xfrm>
            <a:off x="16588439" y="214452"/>
            <a:ext cx="1341721" cy="1380631"/>
          </a:xfrm>
          <a:custGeom>
            <a:avLst/>
            <a:gdLst/>
            <a:ahLst/>
            <a:cxnLst/>
            <a:rect l="l" t="t" r="r" b="b"/>
            <a:pathLst>
              <a:path w="1341721" h="1380631">
                <a:moveTo>
                  <a:pt x="0" y="0"/>
                </a:moveTo>
                <a:lnTo>
                  <a:pt x="1341722" y="0"/>
                </a:lnTo>
                <a:lnTo>
                  <a:pt x="1341722" y="1380631"/>
                </a:lnTo>
                <a:lnTo>
                  <a:pt x="0" y="1380631"/>
                </a:lnTo>
                <a:lnTo>
                  <a:pt x="0" y="0"/>
                </a:lnTo>
                <a:close/>
              </a:path>
            </a:pathLst>
          </a:custGeom>
          <a:blipFill>
            <a:blip r:embed="rId4"/>
            <a:stretch>
              <a:fillRect/>
            </a:stretch>
          </a:blipFill>
        </p:spPr>
        <p:txBody>
          <a:bodyPr/>
          <a:lstStyle/>
          <a:p>
            <a:endParaRPr lang="en-CA"/>
          </a:p>
        </p:txBody>
      </p:sp>
    </p:spTree>
    <p:extLst>
      <p:ext uri="{BB962C8B-B14F-4D97-AF65-F5344CB8AC3E}">
        <p14:creationId xmlns:p14="http://schemas.microsoft.com/office/powerpoint/2010/main" val="1503415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4" name="TextBox 4"/>
          <p:cNvSpPr txBox="1"/>
          <p:nvPr/>
        </p:nvSpPr>
        <p:spPr>
          <a:xfrm>
            <a:off x="8545028" y="2882977"/>
            <a:ext cx="7707372" cy="968428"/>
          </a:xfrm>
          <a:prstGeom prst="rect">
            <a:avLst/>
          </a:prstGeom>
        </p:spPr>
        <p:txBody>
          <a:bodyPr lIns="0" tIns="0" rIns="0" bIns="0" rtlCol="0" anchor="t">
            <a:spAutoFit/>
          </a:bodyPr>
          <a:lstStyle/>
          <a:p>
            <a:pPr algn="l">
              <a:lnSpc>
                <a:spcPts val="3925"/>
              </a:lnSpc>
            </a:pPr>
            <a:r>
              <a:rPr lang="en-US" sz="2500">
                <a:solidFill>
                  <a:srgbClr val="1C3653"/>
                </a:solidFill>
                <a:latin typeface="Open Sans 1"/>
                <a:ea typeface="Open Sans 1"/>
                <a:cs typeface="Open Sans 1"/>
                <a:sym typeface="Open Sans 1"/>
              </a:rPr>
              <a:t>The amount of dissolved salt in water from natural sources like rocks and soil. </a:t>
            </a:r>
          </a:p>
        </p:txBody>
      </p:sp>
      <p:sp>
        <p:nvSpPr>
          <p:cNvPr id="6" name="Freeform 6"/>
          <p:cNvSpPr/>
          <p:nvPr/>
        </p:nvSpPr>
        <p:spPr>
          <a:xfrm>
            <a:off x="0" y="0"/>
            <a:ext cx="7777783" cy="5407836"/>
          </a:xfrm>
          <a:custGeom>
            <a:avLst/>
            <a:gdLst/>
            <a:ahLst/>
            <a:cxnLst/>
            <a:rect l="l" t="t" r="r" b="b"/>
            <a:pathLst>
              <a:path w="7777783" h="5407836">
                <a:moveTo>
                  <a:pt x="0" y="0"/>
                </a:moveTo>
                <a:lnTo>
                  <a:pt x="7777783" y="0"/>
                </a:lnTo>
                <a:lnTo>
                  <a:pt x="7777783" y="5407836"/>
                </a:lnTo>
                <a:lnTo>
                  <a:pt x="0" y="5407836"/>
                </a:lnTo>
                <a:lnTo>
                  <a:pt x="0" y="0"/>
                </a:lnTo>
                <a:close/>
              </a:path>
            </a:pathLst>
          </a:custGeom>
          <a:blipFill>
            <a:blip r:embed="rId2"/>
            <a:stretch>
              <a:fillRect l="-18868" t="-19983" r="-25260" b="-2941"/>
            </a:stretch>
          </a:blipFill>
        </p:spPr>
        <p:txBody>
          <a:bodyPr/>
          <a:lstStyle/>
          <a:p>
            <a:endParaRPr lang="en-CA"/>
          </a:p>
        </p:txBody>
      </p:sp>
      <p:sp>
        <p:nvSpPr>
          <p:cNvPr id="7" name="TextBox 7"/>
          <p:cNvSpPr txBox="1"/>
          <p:nvPr/>
        </p:nvSpPr>
        <p:spPr>
          <a:xfrm>
            <a:off x="8545028" y="2171700"/>
            <a:ext cx="3879313" cy="665480"/>
          </a:xfrm>
          <a:prstGeom prst="rect">
            <a:avLst/>
          </a:prstGeom>
        </p:spPr>
        <p:txBody>
          <a:bodyPr lIns="0" tIns="0" rIns="0" bIns="0" rtlCol="0" anchor="t">
            <a:spAutoFit/>
          </a:bodyPr>
          <a:lstStyle/>
          <a:p>
            <a:pPr algn="l">
              <a:lnSpc>
                <a:spcPts val="5319"/>
              </a:lnSpc>
            </a:pPr>
            <a:r>
              <a:rPr lang="en-US" sz="3799" spc="64" dirty="0">
                <a:solidFill>
                  <a:srgbClr val="1C3653"/>
                </a:solidFill>
                <a:latin typeface="Tungsten Rounded 1"/>
                <a:ea typeface="Tungsten Rounded 1"/>
                <a:cs typeface="Tungsten Rounded 1"/>
                <a:sym typeface="Tungsten Rounded 1"/>
              </a:rPr>
              <a:t>What is it?</a:t>
            </a:r>
          </a:p>
        </p:txBody>
      </p:sp>
      <p:sp>
        <p:nvSpPr>
          <p:cNvPr id="8" name="TextBox 8"/>
          <p:cNvSpPr txBox="1"/>
          <p:nvPr/>
        </p:nvSpPr>
        <p:spPr>
          <a:xfrm>
            <a:off x="8545028" y="4049456"/>
            <a:ext cx="4518137" cy="666283"/>
          </a:xfrm>
          <a:prstGeom prst="rect">
            <a:avLst/>
          </a:prstGeom>
        </p:spPr>
        <p:txBody>
          <a:bodyPr lIns="0" tIns="0" rIns="0" bIns="0" rtlCol="0" anchor="t">
            <a:spAutoFit/>
          </a:bodyPr>
          <a:lstStyle/>
          <a:p>
            <a:pPr algn="l">
              <a:lnSpc>
                <a:spcPts val="5350"/>
              </a:lnSpc>
            </a:pPr>
            <a:r>
              <a:rPr lang="en-US" sz="3822" spc="64">
                <a:solidFill>
                  <a:srgbClr val="1C3653"/>
                </a:solidFill>
                <a:latin typeface="Tungsten Rounded 1"/>
                <a:ea typeface="Tungsten Rounded 1"/>
                <a:cs typeface="Tungsten Rounded 1"/>
                <a:sym typeface="Tungsten Rounded 1"/>
              </a:rPr>
              <a:t>Why is it important?</a:t>
            </a:r>
          </a:p>
        </p:txBody>
      </p:sp>
      <p:sp>
        <p:nvSpPr>
          <p:cNvPr id="9" name="TextBox 9"/>
          <p:cNvSpPr txBox="1"/>
          <p:nvPr/>
        </p:nvSpPr>
        <p:spPr>
          <a:xfrm>
            <a:off x="8545028" y="4759487"/>
            <a:ext cx="7239591" cy="1298413"/>
          </a:xfrm>
          <a:prstGeom prst="rect">
            <a:avLst/>
          </a:prstGeom>
        </p:spPr>
        <p:txBody>
          <a:bodyPr lIns="0" tIns="0" rIns="0" bIns="0" rtlCol="0" anchor="t">
            <a:spAutoFit/>
          </a:bodyPr>
          <a:lstStyle/>
          <a:p>
            <a:pPr algn="l">
              <a:lnSpc>
                <a:spcPts val="3499"/>
              </a:lnSpc>
              <a:spcBef>
                <a:spcPct val="0"/>
              </a:spcBef>
            </a:pPr>
            <a:r>
              <a:rPr lang="en-US" sz="2499" dirty="0">
                <a:solidFill>
                  <a:srgbClr val="1C3653"/>
                </a:solidFill>
                <a:latin typeface="Open Sans 2"/>
                <a:ea typeface="Open Sans 2"/>
                <a:cs typeface="Open Sans 2"/>
                <a:sym typeface="Open Sans 2"/>
              </a:rPr>
              <a:t>Along with temperature, it influences water density, which drives currents, nutrient mixing, and the distribution of heat and oxygen. </a:t>
            </a:r>
          </a:p>
        </p:txBody>
      </p:sp>
      <p:grpSp>
        <p:nvGrpSpPr>
          <p:cNvPr id="29" name="Group 28">
            <a:extLst>
              <a:ext uri="{FF2B5EF4-FFF2-40B4-BE49-F238E27FC236}">
                <a16:creationId xmlns:a16="http://schemas.microsoft.com/office/drawing/2014/main" id="{2F4BF03B-0AA4-4818-C03F-BB7F6B8C4916}"/>
              </a:ext>
            </a:extLst>
          </p:cNvPr>
          <p:cNvGrpSpPr/>
          <p:nvPr/>
        </p:nvGrpSpPr>
        <p:grpSpPr>
          <a:xfrm>
            <a:off x="8545028" y="6819900"/>
            <a:ext cx="6660507" cy="2523879"/>
            <a:chOff x="8545028" y="7246621"/>
            <a:chExt cx="6660507" cy="2523879"/>
          </a:xfrm>
        </p:grpSpPr>
        <p:grpSp>
          <p:nvGrpSpPr>
            <p:cNvPr id="10" name="Group 10"/>
            <p:cNvGrpSpPr/>
            <p:nvPr/>
          </p:nvGrpSpPr>
          <p:grpSpPr>
            <a:xfrm>
              <a:off x="8545028" y="7246621"/>
              <a:ext cx="6660507" cy="834616"/>
              <a:chOff x="0" y="-28575"/>
              <a:chExt cx="1166651" cy="146191"/>
            </a:xfrm>
          </p:grpSpPr>
          <p:sp>
            <p:nvSpPr>
              <p:cNvPr id="11" name="Freeform 11"/>
              <p:cNvSpPr/>
              <p:nvPr/>
            </p:nvSpPr>
            <p:spPr>
              <a:xfrm>
                <a:off x="0" y="0"/>
                <a:ext cx="1166651" cy="117616"/>
              </a:xfrm>
              <a:custGeom>
                <a:avLst/>
                <a:gdLst/>
                <a:ahLst/>
                <a:cxnLst/>
                <a:rect l="l" t="t" r="r" b="b"/>
                <a:pathLst>
                  <a:path w="1166651" h="117616">
                    <a:moveTo>
                      <a:pt x="0" y="0"/>
                    </a:moveTo>
                    <a:lnTo>
                      <a:pt x="1166651" y="0"/>
                    </a:lnTo>
                    <a:lnTo>
                      <a:pt x="1166651" y="117616"/>
                    </a:lnTo>
                    <a:lnTo>
                      <a:pt x="0" y="117616"/>
                    </a:lnTo>
                    <a:close/>
                  </a:path>
                </a:pathLst>
              </a:custGeom>
              <a:solidFill>
                <a:srgbClr val="E0EDFB"/>
              </a:solidFill>
            </p:spPr>
            <p:txBody>
              <a:bodyPr/>
              <a:lstStyle/>
              <a:p>
                <a:endParaRPr lang="en-CA"/>
              </a:p>
            </p:txBody>
          </p:sp>
          <p:sp>
            <p:nvSpPr>
              <p:cNvPr id="12" name="TextBox 12"/>
              <p:cNvSpPr txBox="1"/>
              <p:nvPr/>
            </p:nvSpPr>
            <p:spPr>
              <a:xfrm>
                <a:off x="0" y="-28575"/>
                <a:ext cx="1166651" cy="146191"/>
              </a:xfrm>
              <a:prstGeom prst="rect">
                <a:avLst/>
              </a:prstGeom>
            </p:spPr>
            <p:txBody>
              <a:bodyPr lIns="50800" tIns="50800" rIns="50800" bIns="50800" rtlCol="0" anchor="ctr"/>
              <a:lstStyle/>
              <a:p>
                <a:pPr algn="ctr">
                  <a:lnSpc>
                    <a:spcPts val="2520"/>
                  </a:lnSpc>
                </a:pPr>
                <a:endParaRPr/>
              </a:p>
            </p:txBody>
          </p:sp>
        </p:grpSp>
        <p:sp>
          <p:nvSpPr>
            <p:cNvPr id="13" name="TextBox 13"/>
            <p:cNvSpPr txBox="1"/>
            <p:nvPr/>
          </p:nvSpPr>
          <p:spPr>
            <a:xfrm>
              <a:off x="8800032" y="7483718"/>
              <a:ext cx="4694361" cy="480351"/>
            </a:xfrm>
            <a:prstGeom prst="rect">
              <a:avLst/>
            </a:prstGeom>
          </p:spPr>
          <p:txBody>
            <a:bodyPr lIns="0" tIns="0" rIns="0" bIns="0" rtlCol="0" anchor="t">
              <a:spAutoFit/>
            </a:bodyPr>
            <a:lstStyle/>
            <a:p>
              <a:pPr algn="just">
                <a:lnSpc>
                  <a:spcPts val="4017"/>
                </a:lnSpc>
              </a:pPr>
              <a:r>
                <a:rPr lang="en-US" sz="2499" spc="2">
                  <a:solidFill>
                    <a:srgbClr val="171615"/>
                  </a:solidFill>
                  <a:latin typeface="Open Sans 1"/>
                  <a:ea typeface="Open Sans 1"/>
                  <a:cs typeface="Open Sans 1"/>
                  <a:sym typeface="Open Sans 1"/>
                </a:rPr>
                <a:t>Freshwater</a:t>
              </a:r>
            </a:p>
          </p:txBody>
        </p:sp>
        <p:sp>
          <p:nvSpPr>
            <p:cNvPr id="14" name="TextBox 14"/>
            <p:cNvSpPr txBox="1"/>
            <p:nvPr/>
          </p:nvSpPr>
          <p:spPr>
            <a:xfrm>
              <a:off x="12071520" y="7483718"/>
              <a:ext cx="2845746" cy="480351"/>
            </a:xfrm>
            <a:prstGeom prst="rect">
              <a:avLst/>
            </a:prstGeom>
          </p:spPr>
          <p:txBody>
            <a:bodyPr lIns="0" tIns="0" rIns="0" bIns="0" rtlCol="0" anchor="t">
              <a:spAutoFit/>
            </a:bodyPr>
            <a:lstStyle/>
            <a:p>
              <a:pPr algn="r">
                <a:lnSpc>
                  <a:spcPts val="4017"/>
                </a:lnSpc>
              </a:pPr>
              <a:r>
                <a:rPr lang="en-US" sz="2499" spc="2">
                  <a:solidFill>
                    <a:srgbClr val="171615"/>
                  </a:solidFill>
                  <a:latin typeface="Open Sans 1"/>
                  <a:ea typeface="Open Sans 1"/>
                  <a:cs typeface="Open Sans 1"/>
                  <a:sym typeface="Open Sans 1"/>
                </a:rPr>
                <a:t>0 - 0.5 ppt</a:t>
              </a:r>
            </a:p>
          </p:txBody>
        </p:sp>
        <p:grpSp>
          <p:nvGrpSpPr>
            <p:cNvPr id="15" name="Group 15"/>
            <p:cNvGrpSpPr/>
            <p:nvPr/>
          </p:nvGrpSpPr>
          <p:grpSpPr>
            <a:xfrm>
              <a:off x="8545028" y="8224113"/>
              <a:ext cx="6660507" cy="674673"/>
              <a:chOff x="0" y="0"/>
              <a:chExt cx="1166651" cy="118175"/>
            </a:xfrm>
          </p:grpSpPr>
          <p:sp>
            <p:nvSpPr>
              <p:cNvPr id="16" name="Freeform 16"/>
              <p:cNvSpPr/>
              <p:nvPr/>
            </p:nvSpPr>
            <p:spPr>
              <a:xfrm>
                <a:off x="0" y="0"/>
                <a:ext cx="1166651" cy="118175"/>
              </a:xfrm>
              <a:custGeom>
                <a:avLst/>
                <a:gdLst/>
                <a:ahLst/>
                <a:cxnLst/>
                <a:rect l="l" t="t" r="r" b="b"/>
                <a:pathLst>
                  <a:path w="1166651" h="118175">
                    <a:moveTo>
                      <a:pt x="0" y="0"/>
                    </a:moveTo>
                    <a:lnTo>
                      <a:pt x="1166651" y="0"/>
                    </a:lnTo>
                    <a:lnTo>
                      <a:pt x="1166651" y="118175"/>
                    </a:lnTo>
                    <a:lnTo>
                      <a:pt x="0" y="118175"/>
                    </a:lnTo>
                    <a:close/>
                  </a:path>
                </a:pathLst>
              </a:custGeom>
              <a:solidFill>
                <a:srgbClr val="E0EDFB"/>
              </a:solidFill>
            </p:spPr>
            <p:txBody>
              <a:bodyPr/>
              <a:lstStyle/>
              <a:p>
                <a:endParaRPr lang="en-CA"/>
              </a:p>
            </p:txBody>
          </p:sp>
          <p:sp>
            <p:nvSpPr>
              <p:cNvPr id="17" name="TextBox 17"/>
              <p:cNvSpPr txBox="1"/>
              <p:nvPr/>
            </p:nvSpPr>
            <p:spPr>
              <a:xfrm>
                <a:off x="0" y="-28575"/>
                <a:ext cx="1166651" cy="146750"/>
              </a:xfrm>
              <a:prstGeom prst="rect">
                <a:avLst/>
              </a:prstGeom>
            </p:spPr>
            <p:txBody>
              <a:bodyPr lIns="50800" tIns="50800" rIns="50800" bIns="50800" rtlCol="0" anchor="ctr"/>
              <a:lstStyle/>
              <a:p>
                <a:pPr algn="ctr">
                  <a:lnSpc>
                    <a:spcPts val="2520"/>
                  </a:lnSpc>
                </a:pPr>
                <a:endParaRPr/>
              </a:p>
            </p:txBody>
          </p:sp>
        </p:grpSp>
        <p:sp>
          <p:nvSpPr>
            <p:cNvPr id="18" name="TextBox 18"/>
            <p:cNvSpPr txBox="1"/>
            <p:nvPr/>
          </p:nvSpPr>
          <p:spPr>
            <a:xfrm>
              <a:off x="8800032" y="8298073"/>
              <a:ext cx="4694361" cy="480351"/>
            </a:xfrm>
            <a:prstGeom prst="rect">
              <a:avLst/>
            </a:prstGeom>
          </p:spPr>
          <p:txBody>
            <a:bodyPr lIns="0" tIns="0" rIns="0" bIns="0" rtlCol="0" anchor="t">
              <a:spAutoFit/>
            </a:bodyPr>
            <a:lstStyle/>
            <a:p>
              <a:pPr algn="just">
                <a:lnSpc>
                  <a:spcPts val="4017"/>
                </a:lnSpc>
              </a:pPr>
              <a:r>
                <a:rPr lang="en-US" sz="2499" spc="2">
                  <a:solidFill>
                    <a:srgbClr val="171615"/>
                  </a:solidFill>
                  <a:latin typeface="Open Sans 1"/>
                  <a:ea typeface="Open Sans 1"/>
                  <a:cs typeface="Open Sans 1"/>
                  <a:sym typeface="Open Sans 1"/>
                </a:rPr>
                <a:t>Brackish water</a:t>
              </a:r>
            </a:p>
          </p:txBody>
        </p:sp>
        <p:sp>
          <p:nvSpPr>
            <p:cNvPr id="19" name="TextBox 19"/>
            <p:cNvSpPr txBox="1"/>
            <p:nvPr/>
          </p:nvSpPr>
          <p:spPr>
            <a:xfrm>
              <a:off x="12071520" y="8298073"/>
              <a:ext cx="2845746" cy="480351"/>
            </a:xfrm>
            <a:prstGeom prst="rect">
              <a:avLst/>
            </a:prstGeom>
          </p:spPr>
          <p:txBody>
            <a:bodyPr lIns="0" tIns="0" rIns="0" bIns="0" rtlCol="0" anchor="t">
              <a:spAutoFit/>
            </a:bodyPr>
            <a:lstStyle/>
            <a:p>
              <a:pPr algn="r">
                <a:lnSpc>
                  <a:spcPts val="4017"/>
                </a:lnSpc>
              </a:pPr>
              <a:r>
                <a:rPr lang="en-US" sz="2499" spc="2" dirty="0">
                  <a:solidFill>
                    <a:srgbClr val="171615"/>
                  </a:solidFill>
                  <a:latin typeface="Open Sans 1"/>
                  <a:ea typeface="Open Sans 1"/>
                  <a:cs typeface="Open Sans 1"/>
                  <a:sym typeface="Open Sans 1"/>
                </a:rPr>
                <a:t>0.5 - 0.31 ppt</a:t>
              </a:r>
            </a:p>
          </p:txBody>
        </p:sp>
        <p:grpSp>
          <p:nvGrpSpPr>
            <p:cNvPr id="20" name="Group 20"/>
            <p:cNvGrpSpPr/>
            <p:nvPr/>
          </p:nvGrpSpPr>
          <p:grpSpPr>
            <a:xfrm>
              <a:off x="8545028" y="9038467"/>
              <a:ext cx="6660507" cy="732033"/>
              <a:chOff x="0" y="0"/>
              <a:chExt cx="1166651" cy="128222"/>
            </a:xfrm>
          </p:grpSpPr>
          <p:sp>
            <p:nvSpPr>
              <p:cNvPr id="21" name="Freeform 21"/>
              <p:cNvSpPr/>
              <p:nvPr/>
            </p:nvSpPr>
            <p:spPr>
              <a:xfrm>
                <a:off x="0" y="0"/>
                <a:ext cx="1166651" cy="128222"/>
              </a:xfrm>
              <a:custGeom>
                <a:avLst/>
                <a:gdLst/>
                <a:ahLst/>
                <a:cxnLst/>
                <a:rect l="l" t="t" r="r" b="b"/>
                <a:pathLst>
                  <a:path w="1166651" h="128222">
                    <a:moveTo>
                      <a:pt x="0" y="0"/>
                    </a:moveTo>
                    <a:lnTo>
                      <a:pt x="1166651" y="0"/>
                    </a:lnTo>
                    <a:lnTo>
                      <a:pt x="1166651" y="128222"/>
                    </a:lnTo>
                    <a:lnTo>
                      <a:pt x="0" y="128222"/>
                    </a:lnTo>
                    <a:close/>
                  </a:path>
                </a:pathLst>
              </a:custGeom>
              <a:solidFill>
                <a:srgbClr val="E0EDFB"/>
              </a:solidFill>
            </p:spPr>
            <p:txBody>
              <a:bodyPr/>
              <a:lstStyle/>
              <a:p>
                <a:endParaRPr lang="en-CA"/>
              </a:p>
            </p:txBody>
          </p:sp>
          <p:sp>
            <p:nvSpPr>
              <p:cNvPr id="22" name="TextBox 22"/>
              <p:cNvSpPr txBox="1"/>
              <p:nvPr/>
            </p:nvSpPr>
            <p:spPr>
              <a:xfrm>
                <a:off x="0" y="-28575"/>
                <a:ext cx="1166651" cy="156797"/>
              </a:xfrm>
              <a:prstGeom prst="rect">
                <a:avLst/>
              </a:prstGeom>
            </p:spPr>
            <p:txBody>
              <a:bodyPr lIns="50800" tIns="50800" rIns="50800" bIns="50800" rtlCol="0" anchor="ctr"/>
              <a:lstStyle/>
              <a:p>
                <a:pPr algn="ctr">
                  <a:lnSpc>
                    <a:spcPts val="2520"/>
                  </a:lnSpc>
                </a:pPr>
                <a:endParaRPr/>
              </a:p>
            </p:txBody>
          </p:sp>
        </p:grpSp>
        <p:sp>
          <p:nvSpPr>
            <p:cNvPr id="23" name="TextBox 23"/>
            <p:cNvSpPr txBox="1"/>
            <p:nvPr/>
          </p:nvSpPr>
          <p:spPr>
            <a:xfrm>
              <a:off x="8800032" y="9112427"/>
              <a:ext cx="4694361" cy="480351"/>
            </a:xfrm>
            <a:prstGeom prst="rect">
              <a:avLst/>
            </a:prstGeom>
          </p:spPr>
          <p:txBody>
            <a:bodyPr lIns="0" tIns="0" rIns="0" bIns="0" rtlCol="0" anchor="t">
              <a:spAutoFit/>
            </a:bodyPr>
            <a:lstStyle/>
            <a:p>
              <a:pPr algn="just">
                <a:lnSpc>
                  <a:spcPts val="4017"/>
                </a:lnSpc>
              </a:pPr>
              <a:r>
                <a:rPr lang="en-US" sz="2499" spc="2">
                  <a:solidFill>
                    <a:srgbClr val="171615"/>
                  </a:solidFill>
                  <a:latin typeface="Open Sans 1"/>
                  <a:ea typeface="Open Sans 1"/>
                  <a:cs typeface="Open Sans 1"/>
                  <a:sym typeface="Open Sans 1"/>
                </a:rPr>
                <a:t>Ocean</a:t>
              </a:r>
            </a:p>
          </p:txBody>
        </p:sp>
        <p:sp>
          <p:nvSpPr>
            <p:cNvPr id="24" name="TextBox 24"/>
            <p:cNvSpPr txBox="1"/>
            <p:nvPr/>
          </p:nvSpPr>
          <p:spPr>
            <a:xfrm>
              <a:off x="12071520" y="9112427"/>
              <a:ext cx="2845746" cy="480351"/>
            </a:xfrm>
            <a:prstGeom prst="rect">
              <a:avLst/>
            </a:prstGeom>
          </p:spPr>
          <p:txBody>
            <a:bodyPr lIns="0" tIns="0" rIns="0" bIns="0" rtlCol="0" anchor="t">
              <a:spAutoFit/>
            </a:bodyPr>
            <a:lstStyle/>
            <a:p>
              <a:pPr algn="r">
                <a:lnSpc>
                  <a:spcPts val="4017"/>
                </a:lnSpc>
              </a:pPr>
              <a:r>
                <a:rPr lang="en-US" sz="2499" spc="2">
                  <a:solidFill>
                    <a:srgbClr val="171615"/>
                  </a:solidFill>
                  <a:latin typeface="Open Sans 1"/>
                  <a:ea typeface="Open Sans 1"/>
                  <a:cs typeface="Open Sans 1"/>
                  <a:sym typeface="Open Sans 1"/>
                </a:rPr>
                <a:t>31 - 35 ppt</a:t>
              </a:r>
            </a:p>
          </p:txBody>
        </p:sp>
      </p:grpSp>
      <p:sp>
        <p:nvSpPr>
          <p:cNvPr id="26" name="Freeform 26"/>
          <p:cNvSpPr/>
          <p:nvPr/>
        </p:nvSpPr>
        <p:spPr>
          <a:xfrm>
            <a:off x="0" y="5287795"/>
            <a:ext cx="7777783" cy="4999205"/>
          </a:xfrm>
          <a:custGeom>
            <a:avLst/>
            <a:gdLst/>
            <a:ahLst/>
            <a:cxnLst/>
            <a:rect l="l" t="t" r="r" b="b"/>
            <a:pathLst>
              <a:path w="8518353" h="4999205">
                <a:moveTo>
                  <a:pt x="0" y="0"/>
                </a:moveTo>
                <a:lnTo>
                  <a:pt x="8518353" y="0"/>
                </a:lnTo>
                <a:lnTo>
                  <a:pt x="8518353" y="4999205"/>
                </a:lnTo>
                <a:lnTo>
                  <a:pt x="0" y="4999205"/>
                </a:lnTo>
                <a:lnTo>
                  <a:pt x="0" y="0"/>
                </a:lnTo>
                <a:close/>
              </a:path>
            </a:pathLst>
          </a:custGeom>
          <a:blipFill>
            <a:blip r:embed="rId3"/>
            <a:stretch>
              <a:fillRect b="-33546"/>
            </a:stretch>
          </a:blipFill>
        </p:spPr>
        <p:txBody>
          <a:bodyPr/>
          <a:lstStyle/>
          <a:p>
            <a:endParaRPr lang="en-CA"/>
          </a:p>
        </p:txBody>
      </p:sp>
      <p:sp>
        <p:nvSpPr>
          <p:cNvPr id="27" name="TextBox 27"/>
          <p:cNvSpPr txBox="1"/>
          <p:nvPr/>
        </p:nvSpPr>
        <p:spPr>
          <a:xfrm>
            <a:off x="8545028" y="6222976"/>
            <a:ext cx="4796643" cy="626710"/>
          </a:xfrm>
          <a:prstGeom prst="rect">
            <a:avLst/>
          </a:prstGeom>
        </p:spPr>
        <p:txBody>
          <a:bodyPr lIns="0" tIns="0" rIns="0" bIns="0" rtlCol="0" anchor="t">
            <a:spAutoFit/>
          </a:bodyPr>
          <a:lstStyle/>
          <a:p>
            <a:pPr algn="l">
              <a:lnSpc>
                <a:spcPts val="5320"/>
              </a:lnSpc>
            </a:pPr>
            <a:r>
              <a:rPr lang="en-US" sz="3800" spc="64" dirty="0">
                <a:solidFill>
                  <a:srgbClr val="1C3653"/>
                </a:solidFill>
                <a:latin typeface="Tungsten Rounded 1"/>
                <a:ea typeface="Tungsten Rounded 1"/>
                <a:cs typeface="Tungsten Rounded 1"/>
                <a:sym typeface="Tungsten Rounded 1"/>
              </a:rPr>
              <a:t>Some quick ranges</a:t>
            </a:r>
          </a:p>
        </p:txBody>
      </p:sp>
      <p:sp>
        <p:nvSpPr>
          <p:cNvPr id="30" name="TextBox 23">
            <a:extLst>
              <a:ext uri="{FF2B5EF4-FFF2-40B4-BE49-F238E27FC236}">
                <a16:creationId xmlns:a16="http://schemas.microsoft.com/office/drawing/2014/main" id="{92629D01-8464-BED8-11D7-91B6E76A751D}"/>
              </a:ext>
            </a:extLst>
          </p:cNvPr>
          <p:cNvSpPr txBox="1"/>
          <p:nvPr/>
        </p:nvSpPr>
        <p:spPr>
          <a:xfrm>
            <a:off x="8534400" y="924109"/>
            <a:ext cx="8712187" cy="1075294"/>
          </a:xfrm>
          <a:prstGeom prst="rect">
            <a:avLst/>
          </a:prstGeom>
        </p:spPr>
        <p:txBody>
          <a:bodyPr lIns="0" tIns="0" rIns="0" bIns="0" rtlCol="0" anchor="t">
            <a:spAutoFit/>
          </a:bodyPr>
          <a:lstStyle/>
          <a:p>
            <a:pPr algn="l">
              <a:lnSpc>
                <a:spcPts val="9100"/>
              </a:lnSpc>
            </a:pPr>
            <a:r>
              <a:rPr lang="en-US" sz="6500" dirty="0">
                <a:solidFill>
                  <a:srgbClr val="1C3653"/>
                </a:solidFill>
                <a:latin typeface="Tungsten Rounded 1"/>
                <a:ea typeface="Tungsten Rounded 1"/>
                <a:cs typeface="Tungsten Rounded 1"/>
                <a:sym typeface="Tungsten Rounded 1"/>
              </a:rPr>
              <a:t>Salinity</a:t>
            </a:r>
          </a:p>
        </p:txBody>
      </p:sp>
      <p:sp>
        <p:nvSpPr>
          <p:cNvPr id="31" name="Freeform 24">
            <a:extLst>
              <a:ext uri="{FF2B5EF4-FFF2-40B4-BE49-F238E27FC236}">
                <a16:creationId xmlns:a16="http://schemas.microsoft.com/office/drawing/2014/main" id="{0C9A5C20-33CA-FAAC-8901-5C14C083209F}"/>
              </a:ext>
            </a:extLst>
          </p:cNvPr>
          <p:cNvSpPr/>
          <p:nvPr/>
        </p:nvSpPr>
        <p:spPr>
          <a:xfrm>
            <a:off x="16588439" y="214452"/>
            <a:ext cx="1341721" cy="1380631"/>
          </a:xfrm>
          <a:custGeom>
            <a:avLst/>
            <a:gdLst/>
            <a:ahLst/>
            <a:cxnLst/>
            <a:rect l="l" t="t" r="r" b="b"/>
            <a:pathLst>
              <a:path w="1341721" h="1380631">
                <a:moveTo>
                  <a:pt x="0" y="0"/>
                </a:moveTo>
                <a:lnTo>
                  <a:pt x="1341722" y="0"/>
                </a:lnTo>
                <a:lnTo>
                  <a:pt x="1341722" y="1380631"/>
                </a:lnTo>
                <a:lnTo>
                  <a:pt x="0" y="1380631"/>
                </a:lnTo>
                <a:lnTo>
                  <a:pt x="0" y="0"/>
                </a:lnTo>
                <a:close/>
              </a:path>
            </a:pathLst>
          </a:custGeom>
          <a:blipFill>
            <a:blip r:embed="rId4"/>
            <a:stretch>
              <a:fillRect/>
            </a:stretch>
          </a:blipFill>
        </p:spPr>
        <p:txBody>
          <a:bodyPr/>
          <a:lstStyle/>
          <a:p>
            <a:endParaRPr lang="en-CA"/>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TotalTime>
  <Words>1870</Words>
  <Application>Microsoft Office PowerPoint</Application>
  <PresentationFormat>Custom</PresentationFormat>
  <Paragraphs>184</Paragraphs>
  <Slides>19</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Open Sans 1</vt:lpstr>
      <vt:lpstr>Calibri</vt:lpstr>
      <vt:lpstr>Tungsten Rounded 1</vt:lpstr>
      <vt:lpstr>Tungsten Rounded 2</vt:lpstr>
      <vt:lpstr>Open Sans 2</vt:lpstr>
      <vt:lpstr>Open Sans 1 Bold</vt:lpstr>
      <vt:lpstr>Open Sans 2 Bold</vt:lpstr>
      <vt:lpstr>Arial</vt:lpstr>
      <vt:lpstr>Open Sans 1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 to community science and water testing with Water Rangers!</dc:title>
  <cp:lastModifiedBy>Praise Osifo</cp:lastModifiedBy>
  <cp:revision>2</cp:revision>
  <dcterms:created xsi:type="dcterms:W3CDTF">2006-08-16T00:00:00Z</dcterms:created>
  <dcterms:modified xsi:type="dcterms:W3CDTF">2025-05-29T18:27:58Z</dcterms:modified>
  <dc:identifier>DAGnoque_Go</dc:identifier>
</cp:coreProperties>
</file>